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DM Sans" panose="020F0502020204030204" pitchFamily="2" charset="0"/>
      <p:regular r:id="rId16"/>
    </p:embeddedFont>
    <p:embeddedFont>
      <p:font typeface="DM Sans Bold" panose="020B0604020202020204" charset="0"/>
      <p:regular r:id="rId17"/>
    </p:embeddedFont>
    <p:embeddedFont>
      <p:font typeface="Inter" panose="020B0604020202020204" charset="0"/>
      <p:regular r:id="rId18"/>
    </p:embeddedFont>
    <p:embeddedFont>
      <p:font typeface="Telegraf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svg>
</file>

<file path=ppt/media/image2.png>
</file>

<file path=ppt/media/image20.png>
</file>

<file path=ppt/media/image21.svg>
</file>

<file path=ppt/media/image22.jpeg>
</file>

<file path=ppt/media/image23.png>
</file>

<file path=ppt/media/image24.svg>
</file>

<file path=ppt/media/image3.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image" Target="../media/image18.png"/><Relationship Id="rId7" Type="http://schemas.openxmlformats.org/officeDocument/2006/relationships/image" Target="../media/image2.png"/><Relationship Id="rId2" Type="http://schemas.openxmlformats.org/officeDocument/2006/relationships/image" Target="../media/image17.jpeg"/><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443833" y="2019300"/>
            <a:ext cx="14844168" cy="458273"/>
            <a:chOff x="0" y="0"/>
            <a:chExt cx="3943685" cy="105083"/>
          </a:xfrm>
        </p:grpSpPr>
        <p:sp>
          <p:nvSpPr>
            <p:cNvPr id="3" name="Freeform 3"/>
            <p:cNvSpPr/>
            <p:nvPr/>
          </p:nvSpPr>
          <p:spPr>
            <a:xfrm>
              <a:off x="0" y="0"/>
              <a:ext cx="3943685" cy="105083"/>
            </a:xfrm>
            <a:custGeom>
              <a:avLst/>
              <a:gdLst/>
              <a:ahLst/>
              <a:cxnLst/>
              <a:rect l="l" t="t" r="r" b="b"/>
              <a:pathLst>
                <a:path w="3943685" h="105083">
                  <a:moveTo>
                    <a:pt x="0" y="0"/>
                  </a:moveTo>
                  <a:lnTo>
                    <a:pt x="3943685" y="0"/>
                  </a:lnTo>
                  <a:lnTo>
                    <a:pt x="3943685" y="105083"/>
                  </a:lnTo>
                  <a:lnTo>
                    <a:pt x="0" y="105083"/>
                  </a:lnTo>
                  <a:close/>
                </a:path>
              </a:pathLst>
            </a:custGeom>
            <a:solidFill>
              <a:srgbClr val="EAA416"/>
            </a:solidFill>
          </p:spPr>
          <p:txBody>
            <a:bodyPr/>
            <a:lstStyle/>
            <a:p>
              <a:endParaRPr lang="en-US"/>
            </a:p>
          </p:txBody>
        </p:sp>
        <p:sp>
          <p:nvSpPr>
            <p:cNvPr id="4" name="TextBox 4"/>
            <p:cNvSpPr txBox="1"/>
            <p:nvPr/>
          </p:nvSpPr>
          <p:spPr>
            <a:xfrm>
              <a:off x="0" y="-47625"/>
              <a:ext cx="3943685" cy="152708"/>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1" y="2477573"/>
            <a:ext cx="18288001" cy="8266144"/>
            <a:chOff x="0" y="0"/>
            <a:chExt cx="5065859" cy="2211435"/>
          </a:xfrm>
        </p:grpSpPr>
        <p:sp>
          <p:nvSpPr>
            <p:cNvPr id="6" name="Freeform 6"/>
            <p:cNvSpPr/>
            <p:nvPr/>
          </p:nvSpPr>
          <p:spPr>
            <a:xfrm>
              <a:off x="0" y="0"/>
              <a:ext cx="5065859" cy="2211435"/>
            </a:xfrm>
            <a:custGeom>
              <a:avLst/>
              <a:gdLst/>
              <a:ahLst/>
              <a:cxnLst/>
              <a:rect l="l" t="t" r="r" b="b"/>
              <a:pathLst>
                <a:path w="5065859" h="2211435">
                  <a:moveTo>
                    <a:pt x="0" y="0"/>
                  </a:moveTo>
                  <a:lnTo>
                    <a:pt x="5065859" y="0"/>
                  </a:lnTo>
                  <a:lnTo>
                    <a:pt x="5065859" y="2211435"/>
                  </a:lnTo>
                  <a:lnTo>
                    <a:pt x="0" y="2211435"/>
                  </a:lnTo>
                  <a:close/>
                </a:path>
              </a:pathLst>
            </a:custGeom>
            <a:solidFill>
              <a:srgbClr val="000000"/>
            </a:solidFill>
          </p:spPr>
          <p:txBody>
            <a:bodyPr/>
            <a:lstStyle/>
            <a:p>
              <a:endParaRPr lang="en-US"/>
            </a:p>
          </p:txBody>
        </p:sp>
        <p:sp>
          <p:nvSpPr>
            <p:cNvPr id="7" name="TextBox 7"/>
            <p:cNvSpPr txBox="1"/>
            <p:nvPr/>
          </p:nvSpPr>
          <p:spPr>
            <a:xfrm>
              <a:off x="0" y="-47625"/>
              <a:ext cx="5065859" cy="2259060"/>
            </a:xfrm>
            <a:prstGeom prst="rect">
              <a:avLst/>
            </a:prstGeom>
          </p:spPr>
          <p:txBody>
            <a:bodyPr lIns="50800" tIns="50800" rIns="50800" bIns="50800" rtlCol="0" anchor="ctr"/>
            <a:lstStyle/>
            <a:p>
              <a:pPr algn="ctr">
                <a:lnSpc>
                  <a:spcPts val="3499"/>
                </a:lnSpc>
              </a:pPr>
              <a:endParaRPr/>
            </a:p>
          </p:txBody>
        </p:sp>
      </p:grpSp>
      <p:grpSp>
        <p:nvGrpSpPr>
          <p:cNvPr id="8" name="Group 8"/>
          <p:cNvGrpSpPr/>
          <p:nvPr/>
        </p:nvGrpSpPr>
        <p:grpSpPr>
          <a:xfrm>
            <a:off x="685800" y="2565336"/>
            <a:ext cx="17602200" cy="8056354"/>
            <a:chOff x="0" y="0"/>
            <a:chExt cx="2961959" cy="1281939"/>
          </a:xfrm>
        </p:grpSpPr>
        <p:sp>
          <p:nvSpPr>
            <p:cNvPr id="9" name="Freeform 9"/>
            <p:cNvSpPr/>
            <p:nvPr/>
          </p:nvSpPr>
          <p:spPr>
            <a:xfrm>
              <a:off x="0" y="0"/>
              <a:ext cx="2961959" cy="1281939"/>
            </a:xfrm>
            <a:custGeom>
              <a:avLst/>
              <a:gdLst/>
              <a:ahLst/>
              <a:cxnLst/>
              <a:rect l="l" t="t" r="r" b="b"/>
              <a:pathLst>
                <a:path w="2961959" h="1281939">
                  <a:moveTo>
                    <a:pt x="0" y="0"/>
                  </a:moveTo>
                  <a:lnTo>
                    <a:pt x="2961959" y="0"/>
                  </a:lnTo>
                  <a:lnTo>
                    <a:pt x="2961959" y="1281939"/>
                  </a:lnTo>
                  <a:lnTo>
                    <a:pt x="0" y="1281939"/>
                  </a:lnTo>
                  <a:close/>
                </a:path>
              </a:pathLst>
            </a:custGeom>
            <a:blipFill>
              <a:blip r:embed="rId2">
                <a:alphaModFix amt="46000"/>
              </a:blip>
              <a:stretch>
                <a:fillRect t="-26897" b="-26897"/>
              </a:stretch>
            </a:blipFill>
          </p:spPr>
          <p:txBody>
            <a:bodyPr/>
            <a:lstStyle/>
            <a:p>
              <a:endParaRPr lang="en-US"/>
            </a:p>
          </p:txBody>
        </p:sp>
      </p:grpSp>
      <p:sp>
        <p:nvSpPr>
          <p:cNvPr id="10" name="TextBox 10"/>
          <p:cNvSpPr txBox="1"/>
          <p:nvPr/>
        </p:nvSpPr>
        <p:spPr>
          <a:xfrm>
            <a:off x="3033461" y="4963608"/>
            <a:ext cx="13110377" cy="1520825"/>
          </a:xfrm>
          <a:prstGeom prst="rect">
            <a:avLst/>
          </a:prstGeom>
        </p:spPr>
        <p:txBody>
          <a:bodyPr lIns="0" tIns="0" rIns="0" bIns="0" rtlCol="0" anchor="t">
            <a:spAutoFit/>
          </a:bodyPr>
          <a:lstStyle/>
          <a:p>
            <a:pPr algn="ctr">
              <a:lnSpc>
                <a:spcPts val="10899"/>
              </a:lnSpc>
            </a:pPr>
            <a:r>
              <a:rPr lang="en-US" sz="9999" b="1">
                <a:solidFill>
                  <a:srgbClr val="EAA416"/>
                </a:solidFill>
                <a:latin typeface="Telegraf Bold"/>
                <a:ea typeface="Telegraf Bold"/>
                <a:cs typeface="Telegraf Bold"/>
                <a:sym typeface="Telegraf Bold"/>
              </a:rPr>
              <a:t>Final Project</a:t>
            </a:r>
          </a:p>
        </p:txBody>
      </p:sp>
      <p:sp>
        <p:nvSpPr>
          <p:cNvPr id="11" name="TextBox 11"/>
          <p:cNvSpPr txBox="1"/>
          <p:nvPr/>
        </p:nvSpPr>
        <p:spPr>
          <a:xfrm>
            <a:off x="4917415" y="6442835"/>
            <a:ext cx="8453169" cy="422275"/>
          </a:xfrm>
          <a:prstGeom prst="rect">
            <a:avLst/>
          </a:prstGeom>
        </p:spPr>
        <p:txBody>
          <a:bodyPr lIns="0" tIns="0" rIns="0" bIns="0" rtlCol="0" anchor="t">
            <a:spAutoFit/>
          </a:bodyPr>
          <a:lstStyle/>
          <a:p>
            <a:pPr algn="ctr">
              <a:lnSpc>
                <a:spcPts val="3499"/>
              </a:lnSpc>
            </a:pPr>
            <a:r>
              <a:rPr lang="en-US" sz="2499">
                <a:solidFill>
                  <a:srgbClr val="FFFFFF"/>
                </a:solidFill>
                <a:latin typeface="Inter"/>
                <a:ea typeface="Inter"/>
                <a:cs typeface="Inter"/>
                <a:sym typeface="Inter"/>
              </a:rPr>
              <a:t>Superstore Sales</a:t>
            </a:r>
          </a:p>
        </p:txBody>
      </p:sp>
      <p:sp>
        <p:nvSpPr>
          <p:cNvPr id="12" name="Freeform 12"/>
          <p:cNvSpPr/>
          <p:nvPr/>
        </p:nvSpPr>
        <p:spPr>
          <a:xfrm>
            <a:off x="14625919" y="534964"/>
            <a:ext cx="4116782" cy="898207"/>
          </a:xfrm>
          <a:custGeom>
            <a:avLst/>
            <a:gdLst/>
            <a:ahLst/>
            <a:cxnLst/>
            <a:rect l="l" t="t" r="r" b="b"/>
            <a:pathLst>
              <a:path w="4116782" h="898207">
                <a:moveTo>
                  <a:pt x="0" y="0"/>
                </a:moveTo>
                <a:lnTo>
                  <a:pt x="4116782" y="0"/>
                </a:lnTo>
                <a:lnTo>
                  <a:pt x="4116782" y="898206"/>
                </a:lnTo>
                <a:lnTo>
                  <a:pt x="0" y="89820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87370" y="938145"/>
            <a:ext cx="1145334" cy="181109"/>
            <a:chOff x="0" y="0"/>
            <a:chExt cx="301652" cy="47700"/>
          </a:xfrm>
        </p:grpSpPr>
        <p:sp>
          <p:nvSpPr>
            <p:cNvPr id="3" name="Freeform 3"/>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FFFFFF"/>
            </a:solidFill>
          </p:spPr>
          <p:txBody>
            <a:bodyPr/>
            <a:lstStyle/>
            <a:p>
              <a:endParaRPr lang="en-US"/>
            </a:p>
          </p:txBody>
        </p:sp>
        <p:sp>
          <p:nvSpPr>
            <p:cNvPr id="4" name="TextBox 4"/>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9859227" y="27425"/>
            <a:ext cx="8428773" cy="1048858"/>
            <a:chOff x="0" y="0"/>
            <a:chExt cx="2219924" cy="276243"/>
          </a:xfrm>
        </p:grpSpPr>
        <p:sp>
          <p:nvSpPr>
            <p:cNvPr id="6" name="Freeform 6"/>
            <p:cNvSpPr/>
            <p:nvPr/>
          </p:nvSpPr>
          <p:spPr>
            <a:xfrm>
              <a:off x="0" y="0"/>
              <a:ext cx="2219924" cy="276243"/>
            </a:xfrm>
            <a:custGeom>
              <a:avLst/>
              <a:gdLst/>
              <a:ahLst/>
              <a:cxnLst/>
              <a:rect l="l" t="t" r="r" b="b"/>
              <a:pathLst>
                <a:path w="2219924" h="276243">
                  <a:moveTo>
                    <a:pt x="0" y="0"/>
                  </a:moveTo>
                  <a:lnTo>
                    <a:pt x="2219924" y="0"/>
                  </a:lnTo>
                  <a:lnTo>
                    <a:pt x="2219924" y="276243"/>
                  </a:lnTo>
                  <a:lnTo>
                    <a:pt x="0" y="276243"/>
                  </a:lnTo>
                  <a:close/>
                </a:path>
              </a:pathLst>
            </a:custGeom>
            <a:solidFill>
              <a:srgbClr val="000000"/>
            </a:solidFill>
          </p:spPr>
          <p:txBody>
            <a:bodyPr/>
            <a:lstStyle/>
            <a:p>
              <a:endParaRPr lang="en-US"/>
            </a:p>
          </p:txBody>
        </p:sp>
        <p:sp>
          <p:nvSpPr>
            <p:cNvPr id="7" name="TextBox 7"/>
            <p:cNvSpPr txBox="1"/>
            <p:nvPr/>
          </p:nvSpPr>
          <p:spPr>
            <a:xfrm>
              <a:off x="0" y="-47625"/>
              <a:ext cx="2219924" cy="323868"/>
            </a:xfrm>
            <a:prstGeom prst="rect">
              <a:avLst/>
            </a:prstGeom>
          </p:spPr>
          <p:txBody>
            <a:bodyPr lIns="50800" tIns="50800" rIns="50800" bIns="50800" rtlCol="0" anchor="ctr"/>
            <a:lstStyle/>
            <a:p>
              <a:pPr algn="ctr">
                <a:lnSpc>
                  <a:spcPts val="3499"/>
                </a:lnSpc>
              </a:pPr>
              <a:endParaRPr/>
            </a:p>
          </p:txBody>
        </p:sp>
      </p:grpSp>
      <p:sp>
        <p:nvSpPr>
          <p:cNvPr id="8" name="Freeform 8"/>
          <p:cNvSpPr/>
          <p:nvPr/>
        </p:nvSpPr>
        <p:spPr>
          <a:xfrm>
            <a:off x="1502084" y="2397083"/>
            <a:ext cx="15283833" cy="7584602"/>
          </a:xfrm>
          <a:custGeom>
            <a:avLst/>
            <a:gdLst/>
            <a:ahLst/>
            <a:cxnLst/>
            <a:rect l="l" t="t" r="r" b="b"/>
            <a:pathLst>
              <a:path w="15283833" h="7584602">
                <a:moveTo>
                  <a:pt x="0" y="0"/>
                </a:moveTo>
                <a:lnTo>
                  <a:pt x="15283832" y="0"/>
                </a:lnTo>
                <a:lnTo>
                  <a:pt x="15283832" y="7584601"/>
                </a:lnTo>
                <a:lnTo>
                  <a:pt x="0" y="7584601"/>
                </a:lnTo>
                <a:lnTo>
                  <a:pt x="0" y="0"/>
                </a:lnTo>
                <a:close/>
              </a:path>
            </a:pathLst>
          </a:custGeom>
          <a:blipFill>
            <a:blip r:embed="rId2"/>
            <a:stretch>
              <a:fillRect/>
            </a:stretch>
          </a:blipFill>
        </p:spPr>
        <p:txBody>
          <a:bodyPr/>
          <a:lstStyle/>
          <a:p>
            <a:endParaRPr lang="en-US"/>
          </a:p>
        </p:txBody>
      </p:sp>
      <p:sp>
        <p:nvSpPr>
          <p:cNvPr id="9" name="TextBox 9"/>
          <p:cNvSpPr txBox="1"/>
          <p:nvPr/>
        </p:nvSpPr>
        <p:spPr>
          <a:xfrm>
            <a:off x="587370" y="1333458"/>
            <a:ext cx="17700630" cy="806450"/>
          </a:xfrm>
          <a:prstGeom prst="rect">
            <a:avLst/>
          </a:prstGeom>
        </p:spPr>
        <p:txBody>
          <a:bodyPr lIns="0" tIns="0" rIns="0" bIns="0" rtlCol="0" anchor="t">
            <a:spAutoFit/>
          </a:bodyPr>
          <a:lstStyle/>
          <a:p>
            <a:pPr algn="l">
              <a:lnSpc>
                <a:spcPts val="5800"/>
              </a:lnSpc>
            </a:pPr>
            <a:r>
              <a:rPr lang="en-US" sz="5000" b="1">
                <a:solidFill>
                  <a:srgbClr val="000000"/>
                </a:solidFill>
                <a:latin typeface="Telegraf Bold"/>
                <a:ea typeface="Telegraf Bold"/>
                <a:cs typeface="Telegraf Bold"/>
                <a:sym typeface="Telegraf Bold"/>
              </a:rPr>
              <a:t>Top 10 highest revenue products in 4 years</a:t>
            </a:r>
          </a:p>
        </p:txBody>
      </p:sp>
      <p:sp>
        <p:nvSpPr>
          <p:cNvPr id="10" name="TextBox 10"/>
          <p:cNvSpPr txBox="1"/>
          <p:nvPr/>
        </p:nvSpPr>
        <p:spPr>
          <a:xfrm>
            <a:off x="271657" y="2495068"/>
            <a:ext cx="4781198" cy="240580"/>
          </a:xfrm>
          <a:prstGeom prst="rect">
            <a:avLst/>
          </a:prstGeom>
        </p:spPr>
        <p:txBody>
          <a:bodyPr lIns="0" tIns="0" rIns="0" bIns="0" rtlCol="0" anchor="t">
            <a:spAutoFit/>
          </a:bodyPr>
          <a:lstStyle/>
          <a:p>
            <a:pPr algn="l">
              <a:lnSpc>
                <a:spcPts val="1964"/>
              </a:lnSpc>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87370" y="938145"/>
            <a:ext cx="1145334" cy="181109"/>
            <a:chOff x="0" y="0"/>
            <a:chExt cx="301652" cy="47700"/>
          </a:xfrm>
        </p:grpSpPr>
        <p:sp>
          <p:nvSpPr>
            <p:cNvPr id="3" name="Freeform 3"/>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FFFFFF"/>
            </a:solidFill>
          </p:spPr>
          <p:txBody>
            <a:bodyPr/>
            <a:lstStyle/>
            <a:p>
              <a:endParaRPr lang="en-US"/>
            </a:p>
          </p:txBody>
        </p:sp>
        <p:sp>
          <p:nvSpPr>
            <p:cNvPr id="4" name="TextBox 4"/>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9859227" y="-14748"/>
            <a:ext cx="8428773" cy="1048858"/>
            <a:chOff x="0" y="0"/>
            <a:chExt cx="2219924" cy="276243"/>
          </a:xfrm>
        </p:grpSpPr>
        <p:sp>
          <p:nvSpPr>
            <p:cNvPr id="6" name="Freeform 6"/>
            <p:cNvSpPr/>
            <p:nvPr/>
          </p:nvSpPr>
          <p:spPr>
            <a:xfrm>
              <a:off x="0" y="0"/>
              <a:ext cx="2219924" cy="276243"/>
            </a:xfrm>
            <a:custGeom>
              <a:avLst/>
              <a:gdLst/>
              <a:ahLst/>
              <a:cxnLst/>
              <a:rect l="l" t="t" r="r" b="b"/>
              <a:pathLst>
                <a:path w="2219924" h="276243">
                  <a:moveTo>
                    <a:pt x="0" y="0"/>
                  </a:moveTo>
                  <a:lnTo>
                    <a:pt x="2219924" y="0"/>
                  </a:lnTo>
                  <a:lnTo>
                    <a:pt x="2219924" y="276243"/>
                  </a:lnTo>
                  <a:lnTo>
                    <a:pt x="0" y="276243"/>
                  </a:lnTo>
                  <a:close/>
                </a:path>
              </a:pathLst>
            </a:custGeom>
            <a:solidFill>
              <a:srgbClr val="000000"/>
            </a:solidFill>
          </p:spPr>
          <p:txBody>
            <a:bodyPr/>
            <a:lstStyle/>
            <a:p>
              <a:endParaRPr lang="en-US"/>
            </a:p>
          </p:txBody>
        </p:sp>
        <p:sp>
          <p:nvSpPr>
            <p:cNvPr id="7" name="TextBox 7"/>
            <p:cNvSpPr txBox="1"/>
            <p:nvPr/>
          </p:nvSpPr>
          <p:spPr>
            <a:xfrm>
              <a:off x="0" y="-47625"/>
              <a:ext cx="2219924" cy="323868"/>
            </a:xfrm>
            <a:prstGeom prst="rect">
              <a:avLst/>
            </a:prstGeom>
          </p:spPr>
          <p:txBody>
            <a:bodyPr lIns="50800" tIns="50800" rIns="50800" bIns="50800" rtlCol="0" anchor="ctr"/>
            <a:lstStyle/>
            <a:p>
              <a:pPr algn="ctr">
                <a:lnSpc>
                  <a:spcPts val="3499"/>
                </a:lnSpc>
              </a:pPr>
              <a:endParaRPr/>
            </a:p>
          </p:txBody>
        </p:sp>
      </p:grpSp>
      <p:sp>
        <p:nvSpPr>
          <p:cNvPr id="8" name="Freeform 8"/>
          <p:cNvSpPr/>
          <p:nvPr/>
        </p:nvSpPr>
        <p:spPr>
          <a:xfrm>
            <a:off x="1498817" y="2397083"/>
            <a:ext cx="15290366" cy="7683409"/>
          </a:xfrm>
          <a:custGeom>
            <a:avLst/>
            <a:gdLst/>
            <a:ahLst/>
            <a:cxnLst/>
            <a:rect l="l" t="t" r="r" b="b"/>
            <a:pathLst>
              <a:path w="15290366" h="7683409">
                <a:moveTo>
                  <a:pt x="0" y="0"/>
                </a:moveTo>
                <a:lnTo>
                  <a:pt x="15290366" y="0"/>
                </a:lnTo>
                <a:lnTo>
                  <a:pt x="15290366" y="7683408"/>
                </a:lnTo>
                <a:lnTo>
                  <a:pt x="0" y="7683408"/>
                </a:lnTo>
                <a:lnTo>
                  <a:pt x="0" y="0"/>
                </a:lnTo>
                <a:close/>
              </a:path>
            </a:pathLst>
          </a:custGeom>
          <a:blipFill>
            <a:blip r:embed="rId2"/>
            <a:stretch>
              <a:fillRect l="-49" r="-49"/>
            </a:stretch>
          </a:blipFill>
        </p:spPr>
        <p:txBody>
          <a:bodyPr/>
          <a:lstStyle/>
          <a:p>
            <a:endParaRPr lang="en-US"/>
          </a:p>
        </p:txBody>
      </p:sp>
      <p:sp>
        <p:nvSpPr>
          <p:cNvPr id="9" name="TextBox 9"/>
          <p:cNvSpPr txBox="1"/>
          <p:nvPr/>
        </p:nvSpPr>
        <p:spPr>
          <a:xfrm>
            <a:off x="587370" y="1333458"/>
            <a:ext cx="17700630" cy="806450"/>
          </a:xfrm>
          <a:prstGeom prst="rect">
            <a:avLst/>
          </a:prstGeom>
        </p:spPr>
        <p:txBody>
          <a:bodyPr lIns="0" tIns="0" rIns="0" bIns="0" rtlCol="0" anchor="t">
            <a:spAutoFit/>
          </a:bodyPr>
          <a:lstStyle/>
          <a:p>
            <a:pPr algn="l">
              <a:lnSpc>
                <a:spcPts val="5800"/>
              </a:lnSpc>
            </a:pPr>
            <a:r>
              <a:rPr lang="en-US" sz="5000" b="1">
                <a:solidFill>
                  <a:srgbClr val="000000"/>
                </a:solidFill>
                <a:latin typeface="Telegraf Bold"/>
                <a:ea typeface="Telegraf Bold"/>
                <a:cs typeface="Telegraf Bold"/>
                <a:sym typeface="Telegraf Bold"/>
              </a:rPr>
              <a:t>Top 10 highest revenue cities in 4 years</a:t>
            </a:r>
          </a:p>
        </p:txBody>
      </p:sp>
      <p:sp>
        <p:nvSpPr>
          <p:cNvPr id="10" name="TextBox 10"/>
          <p:cNvSpPr txBox="1"/>
          <p:nvPr/>
        </p:nvSpPr>
        <p:spPr>
          <a:xfrm>
            <a:off x="271657" y="2495068"/>
            <a:ext cx="4781198" cy="240580"/>
          </a:xfrm>
          <a:prstGeom prst="rect">
            <a:avLst/>
          </a:prstGeom>
        </p:spPr>
        <p:txBody>
          <a:bodyPr lIns="0" tIns="0" rIns="0" bIns="0" rtlCol="0" anchor="t">
            <a:spAutoFit/>
          </a:bodyPr>
          <a:lstStyle/>
          <a:p>
            <a:pPr algn="l">
              <a:lnSpc>
                <a:spcPts val="1964"/>
              </a:lnSpc>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60797" y="-144887"/>
            <a:ext cx="4923598" cy="10678196"/>
            <a:chOff x="0" y="0"/>
            <a:chExt cx="1296750" cy="2812364"/>
          </a:xfrm>
        </p:grpSpPr>
        <p:sp>
          <p:nvSpPr>
            <p:cNvPr id="3" name="Freeform 3"/>
            <p:cNvSpPr/>
            <p:nvPr/>
          </p:nvSpPr>
          <p:spPr>
            <a:xfrm>
              <a:off x="0" y="0"/>
              <a:ext cx="1296750" cy="2812364"/>
            </a:xfrm>
            <a:custGeom>
              <a:avLst/>
              <a:gdLst/>
              <a:ahLst/>
              <a:cxnLst/>
              <a:rect l="l" t="t" r="r" b="b"/>
              <a:pathLst>
                <a:path w="1296750" h="2812364">
                  <a:moveTo>
                    <a:pt x="0" y="0"/>
                  </a:moveTo>
                  <a:lnTo>
                    <a:pt x="1296750" y="0"/>
                  </a:lnTo>
                  <a:lnTo>
                    <a:pt x="1296750" y="2812364"/>
                  </a:lnTo>
                  <a:lnTo>
                    <a:pt x="0" y="2812364"/>
                  </a:lnTo>
                  <a:close/>
                </a:path>
              </a:pathLst>
            </a:custGeom>
            <a:solidFill>
              <a:srgbClr val="000000"/>
            </a:solidFill>
          </p:spPr>
          <p:txBody>
            <a:bodyPr/>
            <a:lstStyle/>
            <a:p>
              <a:endParaRPr lang="en-US"/>
            </a:p>
          </p:txBody>
        </p:sp>
        <p:sp>
          <p:nvSpPr>
            <p:cNvPr id="4" name="TextBox 4"/>
            <p:cNvSpPr txBox="1"/>
            <p:nvPr/>
          </p:nvSpPr>
          <p:spPr>
            <a:xfrm>
              <a:off x="0" y="-47625"/>
              <a:ext cx="1296750" cy="2859989"/>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12036356" y="8887605"/>
            <a:ext cx="6251644" cy="1399395"/>
            <a:chOff x="0" y="0"/>
            <a:chExt cx="1646524" cy="368565"/>
          </a:xfrm>
        </p:grpSpPr>
        <p:sp>
          <p:nvSpPr>
            <p:cNvPr id="6" name="Freeform 6"/>
            <p:cNvSpPr/>
            <p:nvPr/>
          </p:nvSpPr>
          <p:spPr>
            <a:xfrm>
              <a:off x="0" y="0"/>
              <a:ext cx="1646524" cy="368565"/>
            </a:xfrm>
            <a:custGeom>
              <a:avLst/>
              <a:gdLst/>
              <a:ahLst/>
              <a:cxnLst/>
              <a:rect l="l" t="t" r="r" b="b"/>
              <a:pathLst>
                <a:path w="1646524" h="368565">
                  <a:moveTo>
                    <a:pt x="0" y="0"/>
                  </a:moveTo>
                  <a:lnTo>
                    <a:pt x="1646524" y="0"/>
                  </a:lnTo>
                  <a:lnTo>
                    <a:pt x="1646524" y="368565"/>
                  </a:lnTo>
                  <a:lnTo>
                    <a:pt x="0" y="368565"/>
                  </a:lnTo>
                  <a:close/>
                </a:path>
              </a:pathLst>
            </a:custGeom>
            <a:solidFill>
              <a:srgbClr val="EAA416"/>
            </a:solidFill>
          </p:spPr>
          <p:txBody>
            <a:bodyPr/>
            <a:lstStyle/>
            <a:p>
              <a:endParaRPr lang="en-US"/>
            </a:p>
          </p:txBody>
        </p:sp>
        <p:sp>
          <p:nvSpPr>
            <p:cNvPr id="7" name="TextBox 7"/>
            <p:cNvSpPr txBox="1"/>
            <p:nvPr/>
          </p:nvSpPr>
          <p:spPr>
            <a:xfrm>
              <a:off x="0" y="-47625"/>
              <a:ext cx="1646524" cy="416190"/>
            </a:xfrm>
            <a:prstGeom prst="rect">
              <a:avLst/>
            </a:prstGeom>
          </p:spPr>
          <p:txBody>
            <a:bodyPr lIns="50800" tIns="50800" rIns="50800" bIns="50800" rtlCol="0" anchor="ctr"/>
            <a:lstStyle/>
            <a:p>
              <a:pPr algn="ctr">
                <a:lnSpc>
                  <a:spcPts val="3499"/>
                </a:lnSpc>
              </a:pPr>
              <a:endParaRPr/>
            </a:p>
          </p:txBody>
        </p:sp>
      </p:grpSp>
      <p:grpSp>
        <p:nvGrpSpPr>
          <p:cNvPr id="8" name="Group 8"/>
          <p:cNvGrpSpPr/>
          <p:nvPr/>
        </p:nvGrpSpPr>
        <p:grpSpPr>
          <a:xfrm>
            <a:off x="12340619" y="2577102"/>
            <a:ext cx="1145334" cy="181109"/>
            <a:chOff x="0" y="0"/>
            <a:chExt cx="301652" cy="47700"/>
          </a:xfrm>
        </p:grpSpPr>
        <p:sp>
          <p:nvSpPr>
            <p:cNvPr id="9" name="Freeform 9"/>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EAA416"/>
            </a:solidFill>
          </p:spPr>
          <p:txBody>
            <a:bodyPr/>
            <a:lstStyle/>
            <a:p>
              <a:endParaRPr lang="en-US"/>
            </a:p>
          </p:txBody>
        </p:sp>
        <p:sp>
          <p:nvSpPr>
            <p:cNvPr id="10" name="TextBox 10"/>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sp>
        <p:nvSpPr>
          <p:cNvPr id="11" name="TextBox 11"/>
          <p:cNvSpPr txBox="1"/>
          <p:nvPr/>
        </p:nvSpPr>
        <p:spPr>
          <a:xfrm>
            <a:off x="12340619" y="3085781"/>
            <a:ext cx="5105424" cy="2928620"/>
          </a:xfrm>
          <a:prstGeom prst="rect">
            <a:avLst/>
          </a:prstGeom>
        </p:spPr>
        <p:txBody>
          <a:bodyPr lIns="0" tIns="0" rIns="0" bIns="0" rtlCol="0" anchor="t">
            <a:spAutoFit/>
          </a:bodyPr>
          <a:lstStyle/>
          <a:p>
            <a:pPr algn="l">
              <a:lnSpc>
                <a:spcPts val="7540"/>
              </a:lnSpc>
            </a:pPr>
            <a:r>
              <a:rPr lang="en-US" sz="6500" b="1">
                <a:solidFill>
                  <a:srgbClr val="000000"/>
                </a:solidFill>
                <a:latin typeface="Telegraf Bold"/>
                <a:ea typeface="Telegraf Bold"/>
                <a:cs typeface="Telegraf Bold"/>
                <a:sym typeface="Telegraf Bold"/>
              </a:rPr>
              <a:t>Revenue Trend Analysis</a:t>
            </a:r>
          </a:p>
        </p:txBody>
      </p:sp>
      <p:sp>
        <p:nvSpPr>
          <p:cNvPr id="12" name="TextBox 12"/>
          <p:cNvSpPr txBox="1"/>
          <p:nvPr/>
        </p:nvSpPr>
        <p:spPr>
          <a:xfrm>
            <a:off x="5923487" y="1791399"/>
            <a:ext cx="4863921" cy="7423785"/>
          </a:xfrm>
          <a:prstGeom prst="rect">
            <a:avLst/>
          </a:prstGeom>
        </p:spPr>
        <p:txBody>
          <a:bodyPr lIns="0" tIns="0" rIns="0" bIns="0" rtlCol="0" anchor="t">
            <a:spAutoFit/>
          </a:bodyPr>
          <a:lstStyle/>
          <a:p>
            <a:pPr algn="l">
              <a:lnSpc>
                <a:spcPts val="2940"/>
              </a:lnSpc>
            </a:pPr>
            <a:r>
              <a:rPr lang="en-US" sz="2100">
                <a:solidFill>
                  <a:srgbClr val="000000"/>
                </a:solidFill>
                <a:latin typeface="DM Sans"/>
                <a:ea typeface="DM Sans"/>
                <a:cs typeface="DM Sans"/>
                <a:sym typeface="DM Sans"/>
              </a:rPr>
              <a:t>1. Economic trends are changing, leading to changes in customer purchasing needs.</a:t>
            </a:r>
          </a:p>
          <a:p>
            <a:pPr algn="l">
              <a:lnSpc>
                <a:spcPts val="2940"/>
              </a:lnSpc>
            </a:pPr>
            <a:endParaRPr lang="en-US" sz="2100">
              <a:solidFill>
                <a:srgbClr val="000000"/>
              </a:solidFill>
              <a:latin typeface="DM Sans"/>
              <a:ea typeface="DM Sans"/>
              <a:cs typeface="DM Sans"/>
              <a:sym typeface="DM Sans"/>
            </a:endParaRPr>
          </a:p>
          <a:p>
            <a:pPr algn="l">
              <a:lnSpc>
                <a:spcPts val="2940"/>
              </a:lnSpc>
            </a:pPr>
            <a:r>
              <a:rPr lang="en-US" sz="2100">
                <a:solidFill>
                  <a:srgbClr val="000000"/>
                </a:solidFill>
                <a:latin typeface="DM Sans"/>
                <a:ea typeface="DM Sans"/>
                <a:cs typeface="DM Sans"/>
                <a:sym typeface="DM Sans"/>
              </a:rPr>
              <a:t>2. Customers are willing to spend more on technology products than office products.</a:t>
            </a:r>
          </a:p>
          <a:p>
            <a:pPr algn="l">
              <a:lnSpc>
                <a:spcPts val="2940"/>
              </a:lnSpc>
            </a:pPr>
            <a:r>
              <a:rPr lang="en-US" sz="2100">
                <a:solidFill>
                  <a:srgbClr val="000000"/>
                </a:solidFill>
                <a:latin typeface="DM Sans"/>
                <a:ea typeface="DM Sans"/>
                <a:cs typeface="DM Sans"/>
                <a:sym typeface="DM Sans"/>
              </a:rPr>
              <a:t>3. The decrease in revenue in 2016 is not due to delivery time.</a:t>
            </a:r>
          </a:p>
          <a:p>
            <a:pPr algn="l">
              <a:lnSpc>
                <a:spcPts val="2940"/>
              </a:lnSpc>
            </a:pPr>
            <a:endParaRPr lang="en-US" sz="2100">
              <a:solidFill>
                <a:srgbClr val="000000"/>
              </a:solidFill>
              <a:latin typeface="DM Sans"/>
              <a:ea typeface="DM Sans"/>
              <a:cs typeface="DM Sans"/>
              <a:sym typeface="DM Sans"/>
            </a:endParaRPr>
          </a:p>
          <a:p>
            <a:pPr algn="l">
              <a:lnSpc>
                <a:spcPts val="2940"/>
              </a:lnSpc>
            </a:pPr>
            <a:r>
              <a:rPr lang="en-US" sz="2100">
                <a:solidFill>
                  <a:srgbClr val="000000"/>
                </a:solidFill>
                <a:latin typeface="DM Sans"/>
                <a:ea typeface="DM Sans"/>
                <a:cs typeface="DM Sans"/>
                <a:sym typeface="DM Sans"/>
              </a:rPr>
              <a:t>4. New York has the highest revenue every year, showing that the trend of investing in technology in this state is increasing.</a:t>
            </a:r>
          </a:p>
          <a:p>
            <a:pPr algn="l">
              <a:lnSpc>
                <a:spcPts val="2940"/>
              </a:lnSpc>
            </a:pPr>
            <a:endParaRPr lang="en-US" sz="2100">
              <a:solidFill>
                <a:srgbClr val="000000"/>
              </a:solidFill>
              <a:latin typeface="DM Sans"/>
              <a:ea typeface="DM Sans"/>
              <a:cs typeface="DM Sans"/>
              <a:sym typeface="DM Sans"/>
            </a:endParaRPr>
          </a:p>
          <a:p>
            <a:pPr algn="l">
              <a:lnSpc>
                <a:spcPts val="2940"/>
              </a:lnSpc>
            </a:pPr>
            <a:r>
              <a:rPr lang="en-US" sz="2100">
                <a:solidFill>
                  <a:srgbClr val="000000"/>
                </a:solidFill>
                <a:latin typeface="DM Sans"/>
                <a:ea typeface="DM Sans"/>
                <a:cs typeface="DM Sans"/>
                <a:sym typeface="DM Sans"/>
              </a:rPr>
              <a:t>5. In particular, customers have the highest demand for printers in 4 years, maybe they start to expand their offices.</a:t>
            </a:r>
          </a:p>
          <a:p>
            <a:pPr algn="l">
              <a:lnSpc>
                <a:spcPts val="2940"/>
              </a:lnSpc>
            </a:pPr>
            <a:endParaRPr lang="en-US" sz="2100">
              <a:solidFill>
                <a:srgbClr val="000000"/>
              </a:solidFill>
              <a:latin typeface="DM Sans"/>
              <a:ea typeface="DM Sans"/>
              <a:cs typeface="DM Sans"/>
              <a:sym typeface="DM Sans"/>
            </a:endParaRPr>
          </a:p>
        </p:txBody>
      </p:sp>
      <p:sp>
        <p:nvSpPr>
          <p:cNvPr id="13" name="Freeform 13"/>
          <p:cNvSpPr/>
          <p:nvPr/>
        </p:nvSpPr>
        <p:spPr>
          <a:xfrm>
            <a:off x="12340619" y="7054128"/>
            <a:ext cx="3192747" cy="696599"/>
          </a:xfrm>
          <a:custGeom>
            <a:avLst/>
            <a:gdLst/>
            <a:ahLst/>
            <a:cxnLst/>
            <a:rect l="l" t="t" r="r" b="b"/>
            <a:pathLst>
              <a:path w="3192747" h="696599">
                <a:moveTo>
                  <a:pt x="0" y="0"/>
                </a:moveTo>
                <a:lnTo>
                  <a:pt x="3192747" y="0"/>
                </a:lnTo>
                <a:lnTo>
                  <a:pt x="3192747" y="696599"/>
                </a:lnTo>
                <a:lnTo>
                  <a:pt x="0" y="6965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462081" y="0"/>
            <a:ext cx="5825919" cy="10404359"/>
            <a:chOff x="0" y="0"/>
            <a:chExt cx="922789" cy="1634354"/>
          </a:xfrm>
        </p:grpSpPr>
        <p:sp>
          <p:nvSpPr>
            <p:cNvPr id="3" name="Freeform 3"/>
            <p:cNvSpPr/>
            <p:nvPr/>
          </p:nvSpPr>
          <p:spPr>
            <a:xfrm>
              <a:off x="0" y="0"/>
              <a:ext cx="922790" cy="1634354"/>
            </a:xfrm>
            <a:custGeom>
              <a:avLst/>
              <a:gdLst/>
              <a:ahLst/>
              <a:cxnLst/>
              <a:rect l="l" t="t" r="r" b="b"/>
              <a:pathLst>
                <a:path w="922790" h="1634354">
                  <a:moveTo>
                    <a:pt x="0" y="0"/>
                  </a:moveTo>
                  <a:lnTo>
                    <a:pt x="922790" y="0"/>
                  </a:lnTo>
                  <a:lnTo>
                    <a:pt x="922790" y="1634354"/>
                  </a:lnTo>
                  <a:lnTo>
                    <a:pt x="0" y="1634354"/>
                  </a:lnTo>
                  <a:close/>
                </a:path>
              </a:pathLst>
            </a:custGeom>
            <a:blipFill>
              <a:blip r:embed="rId2"/>
              <a:stretch>
                <a:fillRect t="-188" b="-188"/>
              </a:stretch>
            </a:blipFill>
          </p:spPr>
          <p:txBody>
            <a:bodyPr/>
            <a:lstStyle/>
            <a:p>
              <a:endParaRPr lang="en-US"/>
            </a:p>
          </p:txBody>
        </p:sp>
      </p:grpSp>
      <p:grpSp>
        <p:nvGrpSpPr>
          <p:cNvPr id="4" name="Group 4"/>
          <p:cNvGrpSpPr/>
          <p:nvPr/>
        </p:nvGrpSpPr>
        <p:grpSpPr>
          <a:xfrm>
            <a:off x="9144000" y="2579281"/>
            <a:ext cx="4403250" cy="5544049"/>
            <a:chOff x="0" y="0"/>
            <a:chExt cx="1159704" cy="1460161"/>
          </a:xfrm>
        </p:grpSpPr>
        <p:sp>
          <p:nvSpPr>
            <p:cNvPr id="5" name="Freeform 5"/>
            <p:cNvSpPr/>
            <p:nvPr/>
          </p:nvSpPr>
          <p:spPr>
            <a:xfrm>
              <a:off x="0" y="0"/>
              <a:ext cx="1159704" cy="1460161"/>
            </a:xfrm>
            <a:custGeom>
              <a:avLst/>
              <a:gdLst/>
              <a:ahLst/>
              <a:cxnLst/>
              <a:rect l="l" t="t" r="r" b="b"/>
              <a:pathLst>
                <a:path w="1159704" h="1460161">
                  <a:moveTo>
                    <a:pt x="0" y="0"/>
                  </a:moveTo>
                  <a:lnTo>
                    <a:pt x="1159704" y="0"/>
                  </a:lnTo>
                  <a:lnTo>
                    <a:pt x="1159704" y="1460161"/>
                  </a:lnTo>
                  <a:lnTo>
                    <a:pt x="0" y="1460161"/>
                  </a:lnTo>
                  <a:close/>
                </a:path>
              </a:pathLst>
            </a:custGeom>
            <a:solidFill>
              <a:srgbClr val="EBE8E8"/>
            </a:solidFill>
          </p:spPr>
          <p:txBody>
            <a:bodyPr/>
            <a:lstStyle/>
            <a:p>
              <a:endParaRPr lang="en-US"/>
            </a:p>
          </p:txBody>
        </p:sp>
        <p:sp>
          <p:nvSpPr>
            <p:cNvPr id="6" name="TextBox 6"/>
            <p:cNvSpPr txBox="1"/>
            <p:nvPr/>
          </p:nvSpPr>
          <p:spPr>
            <a:xfrm>
              <a:off x="0" y="-47625"/>
              <a:ext cx="1159704" cy="1507786"/>
            </a:xfrm>
            <a:prstGeom prst="rect">
              <a:avLst/>
            </a:prstGeom>
          </p:spPr>
          <p:txBody>
            <a:bodyPr lIns="50800" tIns="50800" rIns="50800" bIns="50800" rtlCol="0" anchor="ctr"/>
            <a:lstStyle/>
            <a:p>
              <a:pPr algn="ctr">
                <a:lnSpc>
                  <a:spcPts val="3499"/>
                </a:lnSpc>
              </a:pPr>
              <a:endParaRPr/>
            </a:p>
          </p:txBody>
        </p:sp>
      </p:grpSp>
      <p:grpSp>
        <p:nvGrpSpPr>
          <p:cNvPr id="7" name="Group 7"/>
          <p:cNvGrpSpPr/>
          <p:nvPr/>
        </p:nvGrpSpPr>
        <p:grpSpPr>
          <a:xfrm>
            <a:off x="9144000" y="2579281"/>
            <a:ext cx="3318081" cy="690323"/>
            <a:chOff x="0" y="0"/>
            <a:chExt cx="873898" cy="181814"/>
          </a:xfrm>
        </p:grpSpPr>
        <p:sp>
          <p:nvSpPr>
            <p:cNvPr id="8" name="Freeform 8"/>
            <p:cNvSpPr/>
            <p:nvPr/>
          </p:nvSpPr>
          <p:spPr>
            <a:xfrm>
              <a:off x="0" y="0"/>
              <a:ext cx="873898" cy="181814"/>
            </a:xfrm>
            <a:custGeom>
              <a:avLst/>
              <a:gdLst/>
              <a:ahLst/>
              <a:cxnLst/>
              <a:rect l="l" t="t" r="r" b="b"/>
              <a:pathLst>
                <a:path w="873898" h="181814">
                  <a:moveTo>
                    <a:pt x="0" y="0"/>
                  </a:moveTo>
                  <a:lnTo>
                    <a:pt x="873898" y="0"/>
                  </a:lnTo>
                  <a:lnTo>
                    <a:pt x="873898" y="181814"/>
                  </a:lnTo>
                  <a:lnTo>
                    <a:pt x="0" y="181814"/>
                  </a:lnTo>
                  <a:close/>
                </a:path>
              </a:pathLst>
            </a:custGeom>
            <a:solidFill>
              <a:srgbClr val="FFBD59"/>
            </a:solidFill>
          </p:spPr>
          <p:txBody>
            <a:bodyPr/>
            <a:lstStyle/>
            <a:p>
              <a:endParaRPr lang="en-US"/>
            </a:p>
          </p:txBody>
        </p:sp>
        <p:sp>
          <p:nvSpPr>
            <p:cNvPr id="9" name="TextBox 9"/>
            <p:cNvSpPr txBox="1"/>
            <p:nvPr/>
          </p:nvSpPr>
          <p:spPr>
            <a:xfrm>
              <a:off x="0" y="-47625"/>
              <a:ext cx="873898" cy="229439"/>
            </a:xfrm>
            <a:prstGeom prst="rect">
              <a:avLst/>
            </a:prstGeom>
          </p:spPr>
          <p:txBody>
            <a:bodyPr lIns="50800" tIns="50800" rIns="50800" bIns="50800" rtlCol="0" anchor="ctr"/>
            <a:lstStyle/>
            <a:p>
              <a:pPr algn="ctr">
                <a:lnSpc>
                  <a:spcPts val="3499"/>
                </a:lnSpc>
              </a:pPr>
              <a:endParaRPr/>
            </a:p>
          </p:txBody>
        </p:sp>
      </p:grpSp>
      <p:sp>
        <p:nvSpPr>
          <p:cNvPr id="10" name="Freeform 10"/>
          <p:cNvSpPr/>
          <p:nvPr/>
        </p:nvSpPr>
        <p:spPr>
          <a:xfrm>
            <a:off x="9836021" y="4058064"/>
            <a:ext cx="500230" cy="322876"/>
          </a:xfrm>
          <a:custGeom>
            <a:avLst/>
            <a:gdLst/>
            <a:ahLst/>
            <a:cxnLst/>
            <a:rect l="l" t="t" r="r" b="b"/>
            <a:pathLst>
              <a:path w="500230" h="322876">
                <a:moveTo>
                  <a:pt x="0" y="0"/>
                </a:moveTo>
                <a:lnTo>
                  <a:pt x="500230" y="0"/>
                </a:lnTo>
                <a:lnTo>
                  <a:pt x="500230" y="322876"/>
                </a:lnTo>
                <a:lnTo>
                  <a:pt x="0" y="32287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Freeform 11"/>
          <p:cNvSpPr/>
          <p:nvPr/>
        </p:nvSpPr>
        <p:spPr>
          <a:xfrm>
            <a:off x="2172116" y="3415782"/>
            <a:ext cx="301677" cy="301677"/>
          </a:xfrm>
          <a:custGeom>
            <a:avLst/>
            <a:gdLst/>
            <a:ahLst/>
            <a:cxnLst/>
            <a:rect l="l" t="t" r="r" b="b"/>
            <a:pathLst>
              <a:path w="301677" h="301677">
                <a:moveTo>
                  <a:pt x="0" y="0"/>
                </a:moveTo>
                <a:lnTo>
                  <a:pt x="301677" y="0"/>
                </a:lnTo>
                <a:lnTo>
                  <a:pt x="301677" y="301677"/>
                </a:lnTo>
                <a:lnTo>
                  <a:pt x="0" y="30167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Freeform 12"/>
          <p:cNvSpPr/>
          <p:nvPr/>
        </p:nvSpPr>
        <p:spPr>
          <a:xfrm>
            <a:off x="2172116" y="5817614"/>
            <a:ext cx="301677" cy="301677"/>
          </a:xfrm>
          <a:custGeom>
            <a:avLst/>
            <a:gdLst/>
            <a:ahLst/>
            <a:cxnLst/>
            <a:rect l="l" t="t" r="r" b="b"/>
            <a:pathLst>
              <a:path w="301677" h="301677">
                <a:moveTo>
                  <a:pt x="0" y="0"/>
                </a:moveTo>
                <a:lnTo>
                  <a:pt x="301677" y="0"/>
                </a:lnTo>
                <a:lnTo>
                  <a:pt x="301677" y="301677"/>
                </a:lnTo>
                <a:lnTo>
                  <a:pt x="0" y="30167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3" name="TextBox 13"/>
          <p:cNvSpPr txBox="1"/>
          <p:nvPr/>
        </p:nvSpPr>
        <p:spPr>
          <a:xfrm>
            <a:off x="2155041" y="1909046"/>
            <a:ext cx="5221334" cy="1023620"/>
          </a:xfrm>
          <a:prstGeom prst="rect">
            <a:avLst/>
          </a:prstGeom>
        </p:spPr>
        <p:txBody>
          <a:bodyPr lIns="0" tIns="0" rIns="0" bIns="0" rtlCol="0" anchor="t">
            <a:spAutoFit/>
          </a:bodyPr>
          <a:lstStyle/>
          <a:p>
            <a:pPr algn="l">
              <a:lnSpc>
                <a:spcPts val="7540"/>
              </a:lnSpc>
            </a:pPr>
            <a:r>
              <a:rPr lang="en-US" sz="6500" b="1">
                <a:solidFill>
                  <a:srgbClr val="000000"/>
                </a:solidFill>
                <a:latin typeface="Telegraf Bold"/>
                <a:ea typeface="Telegraf Bold"/>
                <a:cs typeface="Telegraf Bold"/>
                <a:sym typeface="Telegraf Bold"/>
              </a:rPr>
              <a:t>Conclusion</a:t>
            </a:r>
          </a:p>
        </p:txBody>
      </p:sp>
      <p:sp>
        <p:nvSpPr>
          <p:cNvPr id="14" name="TextBox 14"/>
          <p:cNvSpPr txBox="1"/>
          <p:nvPr/>
        </p:nvSpPr>
        <p:spPr>
          <a:xfrm>
            <a:off x="2705613" y="3351766"/>
            <a:ext cx="3917987" cy="1108710"/>
          </a:xfrm>
          <a:prstGeom prst="rect">
            <a:avLst/>
          </a:prstGeom>
        </p:spPr>
        <p:txBody>
          <a:bodyPr lIns="0" tIns="0" rIns="0" bIns="0" rtlCol="0" anchor="t">
            <a:spAutoFit/>
          </a:bodyPr>
          <a:lstStyle/>
          <a:p>
            <a:pPr algn="l">
              <a:lnSpc>
                <a:spcPts val="2940"/>
              </a:lnSpc>
            </a:pPr>
            <a:r>
              <a:rPr lang="en-US" sz="2100" b="1">
                <a:solidFill>
                  <a:srgbClr val="000000"/>
                </a:solidFill>
                <a:latin typeface="DM Sans Bold"/>
                <a:ea typeface="DM Sans Bold"/>
                <a:cs typeface="DM Sans Bold"/>
                <a:sym typeface="DM Sans Bold"/>
              </a:rPr>
              <a:t>What to do to increase revenue from the furniture category?</a:t>
            </a:r>
          </a:p>
        </p:txBody>
      </p:sp>
      <p:sp>
        <p:nvSpPr>
          <p:cNvPr id="15" name="TextBox 15"/>
          <p:cNvSpPr txBox="1"/>
          <p:nvPr/>
        </p:nvSpPr>
        <p:spPr>
          <a:xfrm>
            <a:off x="2705613" y="5753598"/>
            <a:ext cx="3917987" cy="737235"/>
          </a:xfrm>
          <a:prstGeom prst="rect">
            <a:avLst/>
          </a:prstGeom>
        </p:spPr>
        <p:txBody>
          <a:bodyPr lIns="0" tIns="0" rIns="0" bIns="0" rtlCol="0" anchor="t">
            <a:spAutoFit/>
          </a:bodyPr>
          <a:lstStyle/>
          <a:p>
            <a:pPr algn="l">
              <a:lnSpc>
                <a:spcPts val="2940"/>
              </a:lnSpc>
            </a:pPr>
            <a:r>
              <a:rPr lang="en-US" sz="2100" b="1">
                <a:solidFill>
                  <a:srgbClr val="000000"/>
                </a:solidFill>
                <a:latin typeface="DM Sans Bold"/>
                <a:ea typeface="DM Sans Bold"/>
                <a:cs typeface="DM Sans Bold"/>
                <a:sym typeface="DM Sans Bold"/>
              </a:rPr>
              <a:t>How to increase revenue per order?</a:t>
            </a:r>
          </a:p>
        </p:txBody>
      </p:sp>
      <p:sp>
        <p:nvSpPr>
          <p:cNvPr id="16" name="TextBox 16"/>
          <p:cNvSpPr txBox="1"/>
          <p:nvPr/>
        </p:nvSpPr>
        <p:spPr>
          <a:xfrm>
            <a:off x="9836021" y="4740989"/>
            <a:ext cx="3178584" cy="2702639"/>
          </a:xfrm>
          <a:prstGeom prst="rect">
            <a:avLst/>
          </a:prstGeom>
        </p:spPr>
        <p:txBody>
          <a:bodyPr lIns="0" tIns="0" rIns="0" bIns="0" rtlCol="0" anchor="t">
            <a:spAutoFit/>
          </a:bodyPr>
          <a:lstStyle/>
          <a:p>
            <a:pPr algn="l">
              <a:lnSpc>
                <a:spcPts val="4335"/>
              </a:lnSpc>
            </a:pPr>
            <a:r>
              <a:rPr lang="en-US" sz="3096">
                <a:solidFill>
                  <a:srgbClr val="000000"/>
                </a:solidFill>
                <a:latin typeface="Inter"/>
                <a:ea typeface="Inter"/>
                <a:cs typeface="Inter"/>
                <a:sym typeface="Inter"/>
              </a:rPr>
              <a:t>Business analysis is the bridge between ideas and outcomes.</a:t>
            </a:r>
          </a:p>
        </p:txBody>
      </p:sp>
      <p:sp>
        <p:nvSpPr>
          <p:cNvPr id="17" name="Freeform 17"/>
          <p:cNvSpPr/>
          <p:nvPr/>
        </p:nvSpPr>
        <p:spPr>
          <a:xfrm>
            <a:off x="7376375" y="7872088"/>
            <a:ext cx="3192747" cy="696599"/>
          </a:xfrm>
          <a:custGeom>
            <a:avLst/>
            <a:gdLst/>
            <a:ahLst/>
            <a:cxnLst/>
            <a:rect l="l" t="t" r="r" b="b"/>
            <a:pathLst>
              <a:path w="3192747" h="696599">
                <a:moveTo>
                  <a:pt x="0" y="0"/>
                </a:moveTo>
                <a:lnTo>
                  <a:pt x="3192746" y="0"/>
                </a:lnTo>
                <a:lnTo>
                  <a:pt x="3192746" y="696599"/>
                </a:lnTo>
                <a:lnTo>
                  <a:pt x="0" y="69659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96" b="-9296"/>
            </a:stretch>
          </a:blipFill>
        </p:spPr>
        <p:txBody>
          <a:bodyPr/>
          <a:lstStyle/>
          <a:p>
            <a:endParaRPr lang="en-US"/>
          </a:p>
        </p:txBody>
      </p:sp>
      <p:grpSp>
        <p:nvGrpSpPr>
          <p:cNvPr id="3" name="Group 3"/>
          <p:cNvGrpSpPr/>
          <p:nvPr/>
        </p:nvGrpSpPr>
        <p:grpSpPr>
          <a:xfrm>
            <a:off x="8571333" y="3655892"/>
            <a:ext cx="1145334" cy="181109"/>
            <a:chOff x="0" y="0"/>
            <a:chExt cx="301652" cy="47700"/>
          </a:xfrm>
        </p:grpSpPr>
        <p:sp>
          <p:nvSpPr>
            <p:cNvPr id="4" name="Freeform 4"/>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EAA416"/>
            </a:solidFill>
          </p:spPr>
          <p:txBody>
            <a:bodyPr/>
            <a:lstStyle/>
            <a:p>
              <a:endParaRPr lang="en-US"/>
            </a:p>
          </p:txBody>
        </p:sp>
        <p:sp>
          <p:nvSpPr>
            <p:cNvPr id="5" name="TextBox 5"/>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sp>
        <p:nvSpPr>
          <p:cNvPr id="6" name="TextBox 6"/>
          <p:cNvSpPr txBox="1"/>
          <p:nvPr/>
        </p:nvSpPr>
        <p:spPr>
          <a:xfrm>
            <a:off x="6373016" y="4230821"/>
            <a:ext cx="5541968" cy="1976120"/>
          </a:xfrm>
          <a:prstGeom prst="rect">
            <a:avLst/>
          </a:prstGeom>
        </p:spPr>
        <p:txBody>
          <a:bodyPr lIns="0" tIns="0" rIns="0" bIns="0" rtlCol="0" anchor="t">
            <a:spAutoFit/>
          </a:bodyPr>
          <a:lstStyle/>
          <a:p>
            <a:pPr algn="ctr">
              <a:lnSpc>
                <a:spcPts val="7540"/>
              </a:lnSpc>
            </a:pPr>
            <a:r>
              <a:rPr lang="en-US" sz="6500" b="1">
                <a:solidFill>
                  <a:srgbClr val="FFFFFF"/>
                </a:solidFill>
                <a:latin typeface="Telegraf Bold"/>
                <a:ea typeface="Telegraf Bold"/>
                <a:cs typeface="Telegraf Bold"/>
                <a:sym typeface="Telegraf Bold"/>
              </a:rPr>
              <a:t>Thank You So Much</a:t>
            </a:r>
          </a:p>
        </p:txBody>
      </p:sp>
      <p:sp>
        <p:nvSpPr>
          <p:cNvPr id="7" name="Freeform 7"/>
          <p:cNvSpPr/>
          <p:nvPr/>
        </p:nvSpPr>
        <p:spPr>
          <a:xfrm>
            <a:off x="15487452" y="8539591"/>
            <a:ext cx="3192747" cy="696599"/>
          </a:xfrm>
          <a:custGeom>
            <a:avLst/>
            <a:gdLst/>
            <a:ahLst/>
            <a:cxnLst/>
            <a:rect l="l" t="t" r="r" b="b"/>
            <a:pathLst>
              <a:path w="3192747" h="696599">
                <a:moveTo>
                  <a:pt x="0" y="0"/>
                </a:moveTo>
                <a:lnTo>
                  <a:pt x="3192746" y="0"/>
                </a:lnTo>
                <a:lnTo>
                  <a:pt x="3192746" y="696600"/>
                </a:lnTo>
                <a:lnTo>
                  <a:pt x="0" y="6966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592237" y="0"/>
            <a:ext cx="9695764" cy="5143500"/>
            <a:chOff x="0" y="0"/>
            <a:chExt cx="2591776" cy="1392826"/>
          </a:xfrm>
        </p:grpSpPr>
        <p:sp>
          <p:nvSpPr>
            <p:cNvPr id="3" name="Freeform 3"/>
            <p:cNvSpPr/>
            <p:nvPr/>
          </p:nvSpPr>
          <p:spPr>
            <a:xfrm>
              <a:off x="0" y="0"/>
              <a:ext cx="2591776" cy="1392826"/>
            </a:xfrm>
            <a:custGeom>
              <a:avLst/>
              <a:gdLst/>
              <a:ahLst/>
              <a:cxnLst/>
              <a:rect l="l" t="t" r="r" b="b"/>
              <a:pathLst>
                <a:path w="2591776" h="1392826">
                  <a:moveTo>
                    <a:pt x="0" y="0"/>
                  </a:moveTo>
                  <a:lnTo>
                    <a:pt x="2591776" y="0"/>
                  </a:lnTo>
                  <a:lnTo>
                    <a:pt x="2591776" y="1392826"/>
                  </a:lnTo>
                  <a:lnTo>
                    <a:pt x="0" y="1392826"/>
                  </a:lnTo>
                  <a:close/>
                </a:path>
              </a:pathLst>
            </a:custGeom>
            <a:solidFill>
              <a:srgbClr val="EAA416"/>
            </a:solidFill>
          </p:spPr>
          <p:txBody>
            <a:bodyPr/>
            <a:lstStyle/>
            <a:p>
              <a:endParaRPr lang="en-US"/>
            </a:p>
          </p:txBody>
        </p:sp>
        <p:sp>
          <p:nvSpPr>
            <p:cNvPr id="4" name="TextBox 4"/>
            <p:cNvSpPr txBox="1"/>
            <p:nvPr/>
          </p:nvSpPr>
          <p:spPr>
            <a:xfrm>
              <a:off x="0" y="-47625"/>
              <a:ext cx="2591776" cy="1440451"/>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8592236" y="5143500"/>
            <a:ext cx="9695764" cy="5389808"/>
            <a:chOff x="0" y="0"/>
            <a:chExt cx="2660464" cy="1419538"/>
          </a:xfrm>
        </p:grpSpPr>
        <p:sp>
          <p:nvSpPr>
            <p:cNvPr id="6" name="Freeform 6"/>
            <p:cNvSpPr/>
            <p:nvPr/>
          </p:nvSpPr>
          <p:spPr>
            <a:xfrm>
              <a:off x="0" y="0"/>
              <a:ext cx="2660464" cy="1419538"/>
            </a:xfrm>
            <a:custGeom>
              <a:avLst/>
              <a:gdLst/>
              <a:ahLst/>
              <a:cxnLst/>
              <a:rect l="l" t="t" r="r" b="b"/>
              <a:pathLst>
                <a:path w="2660464" h="1419538">
                  <a:moveTo>
                    <a:pt x="0" y="0"/>
                  </a:moveTo>
                  <a:lnTo>
                    <a:pt x="2660464" y="0"/>
                  </a:lnTo>
                  <a:lnTo>
                    <a:pt x="2660464" y="1419538"/>
                  </a:lnTo>
                  <a:lnTo>
                    <a:pt x="0" y="1419538"/>
                  </a:lnTo>
                  <a:close/>
                </a:path>
              </a:pathLst>
            </a:custGeom>
            <a:solidFill>
              <a:srgbClr val="000000"/>
            </a:solidFill>
          </p:spPr>
          <p:txBody>
            <a:bodyPr/>
            <a:lstStyle/>
            <a:p>
              <a:endParaRPr lang="en-US"/>
            </a:p>
          </p:txBody>
        </p:sp>
        <p:sp>
          <p:nvSpPr>
            <p:cNvPr id="7" name="TextBox 7"/>
            <p:cNvSpPr txBox="1"/>
            <p:nvPr/>
          </p:nvSpPr>
          <p:spPr>
            <a:xfrm>
              <a:off x="0" y="-47625"/>
              <a:ext cx="2660464" cy="1467163"/>
            </a:xfrm>
            <a:prstGeom prst="rect">
              <a:avLst/>
            </a:prstGeom>
          </p:spPr>
          <p:txBody>
            <a:bodyPr lIns="50800" tIns="50800" rIns="50800" bIns="50800" rtlCol="0" anchor="ctr"/>
            <a:lstStyle/>
            <a:p>
              <a:pPr algn="ctr">
                <a:lnSpc>
                  <a:spcPts val="3499"/>
                </a:lnSpc>
              </a:pPr>
              <a:endParaRPr/>
            </a:p>
          </p:txBody>
        </p:sp>
      </p:grpSp>
      <p:grpSp>
        <p:nvGrpSpPr>
          <p:cNvPr id="8" name="Group 8"/>
          <p:cNvGrpSpPr/>
          <p:nvPr/>
        </p:nvGrpSpPr>
        <p:grpSpPr>
          <a:xfrm>
            <a:off x="1474070" y="1492339"/>
            <a:ext cx="1145334" cy="181109"/>
            <a:chOff x="0" y="0"/>
            <a:chExt cx="301652" cy="47700"/>
          </a:xfrm>
        </p:grpSpPr>
        <p:sp>
          <p:nvSpPr>
            <p:cNvPr id="9" name="Freeform 9"/>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EAA416"/>
            </a:solidFill>
          </p:spPr>
          <p:txBody>
            <a:bodyPr/>
            <a:lstStyle/>
            <a:p>
              <a:endParaRPr lang="en-US"/>
            </a:p>
          </p:txBody>
        </p:sp>
        <p:sp>
          <p:nvSpPr>
            <p:cNvPr id="10" name="TextBox 10"/>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sp>
        <p:nvSpPr>
          <p:cNvPr id="11" name="Freeform 11"/>
          <p:cNvSpPr/>
          <p:nvPr/>
        </p:nvSpPr>
        <p:spPr>
          <a:xfrm>
            <a:off x="13168970" y="4734193"/>
            <a:ext cx="818614" cy="818614"/>
          </a:xfrm>
          <a:custGeom>
            <a:avLst/>
            <a:gdLst/>
            <a:ahLst/>
            <a:cxnLst/>
            <a:rect l="l" t="t" r="r" b="b"/>
            <a:pathLst>
              <a:path w="818614" h="818614">
                <a:moveTo>
                  <a:pt x="0" y="0"/>
                </a:moveTo>
                <a:lnTo>
                  <a:pt x="818613" y="0"/>
                </a:lnTo>
                <a:lnTo>
                  <a:pt x="818613" y="818614"/>
                </a:lnTo>
                <a:lnTo>
                  <a:pt x="0" y="81861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2" name="Freeform 12"/>
          <p:cNvSpPr/>
          <p:nvPr/>
        </p:nvSpPr>
        <p:spPr>
          <a:xfrm>
            <a:off x="14483151" y="3751442"/>
            <a:ext cx="3192747" cy="696599"/>
          </a:xfrm>
          <a:custGeom>
            <a:avLst/>
            <a:gdLst/>
            <a:ahLst/>
            <a:cxnLst/>
            <a:rect l="l" t="t" r="r" b="b"/>
            <a:pathLst>
              <a:path w="3192747" h="696599">
                <a:moveTo>
                  <a:pt x="0" y="0"/>
                </a:moveTo>
                <a:lnTo>
                  <a:pt x="3192747" y="0"/>
                </a:lnTo>
                <a:lnTo>
                  <a:pt x="3192747" y="696599"/>
                </a:lnTo>
                <a:lnTo>
                  <a:pt x="0" y="69659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3" name="TextBox 13"/>
          <p:cNvSpPr txBox="1"/>
          <p:nvPr/>
        </p:nvSpPr>
        <p:spPr>
          <a:xfrm>
            <a:off x="1474070" y="1961345"/>
            <a:ext cx="3468702" cy="2486696"/>
          </a:xfrm>
          <a:prstGeom prst="rect">
            <a:avLst/>
          </a:prstGeom>
        </p:spPr>
        <p:txBody>
          <a:bodyPr lIns="0" tIns="0" rIns="0" bIns="0" rtlCol="0" anchor="t">
            <a:spAutoFit/>
          </a:bodyPr>
          <a:lstStyle/>
          <a:p>
            <a:pPr algn="l">
              <a:lnSpc>
                <a:spcPts val="4804"/>
              </a:lnSpc>
            </a:pPr>
            <a:r>
              <a:rPr lang="en-US" sz="4141" b="1">
                <a:solidFill>
                  <a:srgbClr val="000000"/>
                </a:solidFill>
                <a:latin typeface="Telegraf Bold"/>
                <a:ea typeface="Telegraf Bold"/>
                <a:cs typeface="Telegraf Bold"/>
                <a:sym typeface="Telegraf Bold"/>
              </a:rPr>
              <a:t>What is the purpose and outcome of this project?</a:t>
            </a:r>
          </a:p>
        </p:txBody>
      </p:sp>
      <p:sp>
        <p:nvSpPr>
          <p:cNvPr id="14" name="TextBox 14"/>
          <p:cNvSpPr txBox="1"/>
          <p:nvPr/>
        </p:nvSpPr>
        <p:spPr>
          <a:xfrm>
            <a:off x="1474070" y="5223242"/>
            <a:ext cx="4936950" cy="621029"/>
          </a:xfrm>
          <a:prstGeom prst="rect">
            <a:avLst/>
          </a:prstGeom>
        </p:spPr>
        <p:txBody>
          <a:bodyPr lIns="0" tIns="0" rIns="0" bIns="0" rtlCol="0" anchor="t">
            <a:spAutoFit/>
          </a:bodyPr>
          <a:lstStyle/>
          <a:p>
            <a:pPr algn="l">
              <a:lnSpc>
                <a:spcPts val="2520"/>
              </a:lnSpc>
            </a:pPr>
            <a:r>
              <a:rPr lang="en-US" sz="1800" b="1">
                <a:solidFill>
                  <a:srgbClr val="000000"/>
                </a:solidFill>
                <a:latin typeface="DM Sans Bold"/>
                <a:ea typeface="DM Sans Bold"/>
                <a:cs typeface="DM Sans Bold"/>
                <a:sym typeface="DM Sans Bold"/>
              </a:rPr>
              <a:t>Purpose:</a:t>
            </a:r>
            <a:r>
              <a:rPr lang="en-US" sz="1800">
                <a:solidFill>
                  <a:srgbClr val="000000"/>
                </a:solidFill>
                <a:latin typeface="DM Sans"/>
                <a:ea typeface="DM Sans"/>
                <a:cs typeface="DM Sans"/>
                <a:sym typeface="DM Sans"/>
              </a:rPr>
              <a:t> Analyze sales by region and identify the supermarket's best-selling products.</a:t>
            </a:r>
          </a:p>
        </p:txBody>
      </p:sp>
      <p:sp>
        <p:nvSpPr>
          <p:cNvPr id="15" name="TextBox 15"/>
          <p:cNvSpPr txBox="1"/>
          <p:nvPr/>
        </p:nvSpPr>
        <p:spPr>
          <a:xfrm>
            <a:off x="1474070" y="6615796"/>
            <a:ext cx="4936950" cy="1249679"/>
          </a:xfrm>
          <a:prstGeom prst="rect">
            <a:avLst/>
          </a:prstGeom>
        </p:spPr>
        <p:txBody>
          <a:bodyPr lIns="0" tIns="0" rIns="0" bIns="0" rtlCol="0" anchor="t">
            <a:spAutoFit/>
          </a:bodyPr>
          <a:lstStyle/>
          <a:p>
            <a:pPr algn="l">
              <a:lnSpc>
                <a:spcPts val="2520"/>
              </a:lnSpc>
            </a:pPr>
            <a:r>
              <a:rPr lang="en-US" sz="1800" b="1">
                <a:solidFill>
                  <a:srgbClr val="000000"/>
                </a:solidFill>
                <a:latin typeface="DM Sans Bold"/>
                <a:ea typeface="DM Sans Bold"/>
                <a:cs typeface="DM Sans Bold"/>
                <a:sym typeface="DM Sans Bold"/>
              </a:rPr>
              <a:t>Outcome: </a:t>
            </a:r>
            <a:r>
              <a:rPr lang="en-US" sz="1800">
                <a:solidFill>
                  <a:srgbClr val="000000"/>
                </a:solidFill>
                <a:latin typeface="DM Sans"/>
                <a:ea typeface="DM Sans"/>
                <a:cs typeface="DM Sans"/>
                <a:sym typeface="DM Sans"/>
              </a:rPr>
              <a:t>A set of actionable insights that show which regions generate the most revenue and which specific products contribute the most to overall sales.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062614" y="8311400"/>
            <a:ext cx="195598" cy="195598"/>
          </a:xfrm>
          <a:custGeom>
            <a:avLst/>
            <a:gdLst/>
            <a:ahLst/>
            <a:cxnLst/>
            <a:rect l="l" t="t" r="r" b="b"/>
            <a:pathLst>
              <a:path w="195598" h="195598">
                <a:moveTo>
                  <a:pt x="0" y="0"/>
                </a:moveTo>
                <a:lnTo>
                  <a:pt x="195598" y="0"/>
                </a:lnTo>
                <a:lnTo>
                  <a:pt x="195598" y="195598"/>
                </a:lnTo>
                <a:lnTo>
                  <a:pt x="0" y="1955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587370" y="938145"/>
            <a:ext cx="1145334" cy="181109"/>
            <a:chOff x="0" y="0"/>
            <a:chExt cx="301652" cy="47700"/>
          </a:xfrm>
        </p:grpSpPr>
        <p:sp>
          <p:nvSpPr>
            <p:cNvPr id="4" name="Freeform 4"/>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FFFFFF"/>
            </a:solidFill>
          </p:spPr>
          <p:txBody>
            <a:bodyPr/>
            <a:lstStyle/>
            <a:p>
              <a:endParaRPr lang="en-US"/>
            </a:p>
          </p:txBody>
        </p:sp>
        <p:sp>
          <p:nvSpPr>
            <p:cNvPr id="5" name="TextBox 5"/>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grpSp>
        <p:nvGrpSpPr>
          <p:cNvPr id="6" name="Group 6"/>
          <p:cNvGrpSpPr/>
          <p:nvPr/>
        </p:nvGrpSpPr>
        <p:grpSpPr>
          <a:xfrm>
            <a:off x="10395310" y="-20159"/>
            <a:ext cx="7892690" cy="1048858"/>
            <a:chOff x="0" y="0"/>
            <a:chExt cx="2219924" cy="276243"/>
          </a:xfrm>
        </p:grpSpPr>
        <p:sp>
          <p:nvSpPr>
            <p:cNvPr id="7" name="Freeform 7"/>
            <p:cNvSpPr/>
            <p:nvPr/>
          </p:nvSpPr>
          <p:spPr>
            <a:xfrm>
              <a:off x="0" y="0"/>
              <a:ext cx="2219924" cy="276243"/>
            </a:xfrm>
            <a:custGeom>
              <a:avLst/>
              <a:gdLst/>
              <a:ahLst/>
              <a:cxnLst/>
              <a:rect l="l" t="t" r="r" b="b"/>
              <a:pathLst>
                <a:path w="2219924" h="276243">
                  <a:moveTo>
                    <a:pt x="0" y="0"/>
                  </a:moveTo>
                  <a:lnTo>
                    <a:pt x="2219924" y="0"/>
                  </a:lnTo>
                  <a:lnTo>
                    <a:pt x="2219924" y="276243"/>
                  </a:lnTo>
                  <a:lnTo>
                    <a:pt x="0" y="276243"/>
                  </a:lnTo>
                  <a:close/>
                </a:path>
              </a:pathLst>
            </a:custGeom>
            <a:solidFill>
              <a:srgbClr val="000000"/>
            </a:solidFill>
          </p:spPr>
          <p:txBody>
            <a:bodyPr/>
            <a:lstStyle/>
            <a:p>
              <a:endParaRPr lang="en-US"/>
            </a:p>
          </p:txBody>
        </p:sp>
        <p:sp>
          <p:nvSpPr>
            <p:cNvPr id="8" name="TextBox 8"/>
            <p:cNvSpPr txBox="1"/>
            <p:nvPr/>
          </p:nvSpPr>
          <p:spPr>
            <a:xfrm>
              <a:off x="0" y="-47625"/>
              <a:ext cx="2219924" cy="323868"/>
            </a:xfrm>
            <a:prstGeom prst="rect">
              <a:avLst/>
            </a:prstGeom>
          </p:spPr>
          <p:txBody>
            <a:bodyPr lIns="50800" tIns="50800" rIns="50800" bIns="50800" rtlCol="0" anchor="ctr"/>
            <a:lstStyle/>
            <a:p>
              <a:pPr algn="ctr">
                <a:lnSpc>
                  <a:spcPts val="3499"/>
                </a:lnSpc>
              </a:pPr>
              <a:endParaRPr/>
            </a:p>
          </p:txBody>
        </p:sp>
      </p:grpSp>
      <p:sp>
        <p:nvSpPr>
          <p:cNvPr id="9" name="Freeform 9"/>
          <p:cNvSpPr/>
          <p:nvPr/>
        </p:nvSpPr>
        <p:spPr>
          <a:xfrm>
            <a:off x="6752534" y="2963981"/>
            <a:ext cx="11535466" cy="6155756"/>
          </a:xfrm>
          <a:custGeom>
            <a:avLst/>
            <a:gdLst/>
            <a:ahLst/>
            <a:cxnLst/>
            <a:rect l="l" t="t" r="r" b="b"/>
            <a:pathLst>
              <a:path w="11535466" h="6155756">
                <a:moveTo>
                  <a:pt x="0" y="0"/>
                </a:moveTo>
                <a:lnTo>
                  <a:pt x="11535466" y="0"/>
                </a:lnTo>
                <a:lnTo>
                  <a:pt x="11535466" y="6155756"/>
                </a:lnTo>
                <a:lnTo>
                  <a:pt x="0" y="6155756"/>
                </a:lnTo>
                <a:lnTo>
                  <a:pt x="0" y="0"/>
                </a:lnTo>
                <a:close/>
              </a:path>
            </a:pathLst>
          </a:custGeom>
          <a:blipFill>
            <a:blip r:embed="rId4"/>
            <a:stretch>
              <a:fillRect/>
            </a:stretch>
          </a:blipFill>
        </p:spPr>
        <p:txBody>
          <a:bodyPr/>
          <a:lstStyle/>
          <a:p>
            <a:endParaRPr lang="en-US"/>
          </a:p>
        </p:txBody>
      </p:sp>
      <p:sp>
        <p:nvSpPr>
          <p:cNvPr id="10" name="TextBox 10"/>
          <p:cNvSpPr txBox="1"/>
          <p:nvPr/>
        </p:nvSpPr>
        <p:spPr>
          <a:xfrm>
            <a:off x="587370" y="4290346"/>
            <a:ext cx="5727230" cy="4829391"/>
          </a:xfrm>
          <a:prstGeom prst="rect">
            <a:avLst/>
          </a:prstGeom>
        </p:spPr>
        <p:txBody>
          <a:bodyPr lIns="0" tIns="0" rIns="0" bIns="0" rtlCol="0" anchor="t">
            <a:spAutoFit/>
          </a:bodyPr>
          <a:lstStyle/>
          <a:p>
            <a:pPr algn="l">
              <a:lnSpc>
                <a:spcPts val="2591"/>
              </a:lnSpc>
            </a:pPr>
            <a:r>
              <a:rPr lang="en-US" sz="1850">
                <a:solidFill>
                  <a:srgbClr val="000000"/>
                </a:solidFill>
                <a:latin typeface="DM Sans"/>
                <a:ea typeface="DM Sans"/>
                <a:cs typeface="DM Sans"/>
                <a:sym typeface="DM Sans"/>
              </a:rPr>
              <a:t>Revenue comparison by month</a:t>
            </a:r>
          </a:p>
          <a:p>
            <a:pPr algn="l">
              <a:lnSpc>
                <a:spcPts val="2591"/>
              </a:lnSpc>
            </a:pPr>
            <a:endParaRPr lang="en-US" sz="1850">
              <a:solidFill>
                <a:srgbClr val="000000"/>
              </a:solidFill>
              <a:latin typeface="DM Sans"/>
              <a:ea typeface="DM Sans"/>
              <a:cs typeface="DM Sans"/>
              <a:sym typeface="DM Sans"/>
            </a:endParaRPr>
          </a:p>
          <a:p>
            <a:pPr algn="l">
              <a:lnSpc>
                <a:spcPts val="2591"/>
              </a:lnSpc>
            </a:pPr>
            <a:r>
              <a:rPr lang="en-US" sz="1850">
                <a:solidFill>
                  <a:srgbClr val="000000"/>
                </a:solidFill>
                <a:latin typeface="DM Sans"/>
                <a:ea typeface="DM Sans"/>
                <a:cs typeface="DM Sans"/>
                <a:sym typeface="DM Sans"/>
              </a:rPr>
              <a:t>1. Starting from August 2025, revenue is higher than in the first months of the year. Customers have a need to buy goods at the end of the year and that is also the peak season.</a:t>
            </a:r>
          </a:p>
          <a:p>
            <a:pPr algn="l">
              <a:lnSpc>
                <a:spcPts val="2591"/>
              </a:lnSpc>
            </a:pPr>
            <a:endParaRPr lang="en-US" sz="1850">
              <a:solidFill>
                <a:srgbClr val="000000"/>
              </a:solidFill>
              <a:latin typeface="DM Sans"/>
              <a:ea typeface="DM Sans"/>
              <a:cs typeface="DM Sans"/>
              <a:sym typeface="DM Sans"/>
            </a:endParaRPr>
          </a:p>
          <a:p>
            <a:pPr algn="l">
              <a:lnSpc>
                <a:spcPts val="2591"/>
              </a:lnSpc>
            </a:pPr>
            <a:r>
              <a:rPr lang="en-US" sz="1850">
                <a:solidFill>
                  <a:srgbClr val="000000"/>
                </a:solidFill>
                <a:latin typeface="DM Sans"/>
                <a:ea typeface="DM Sans"/>
                <a:cs typeface="DM Sans"/>
                <a:sym typeface="DM Sans"/>
              </a:rPr>
              <a:t>2. In 2016, revenue decreased significantly compared to the same period in 2015. By November, revenue began to increase again.</a:t>
            </a:r>
          </a:p>
          <a:p>
            <a:pPr algn="l">
              <a:lnSpc>
                <a:spcPts val="2591"/>
              </a:lnSpc>
            </a:pPr>
            <a:endParaRPr lang="en-US" sz="1850">
              <a:solidFill>
                <a:srgbClr val="000000"/>
              </a:solidFill>
              <a:latin typeface="DM Sans"/>
              <a:ea typeface="DM Sans"/>
              <a:cs typeface="DM Sans"/>
              <a:sym typeface="DM Sans"/>
            </a:endParaRPr>
          </a:p>
          <a:p>
            <a:pPr algn="l">
              <a:lnSpc>
                <a:spcPts val="2591"/>
              </a:lnSpc>
            </a:pPr>
            <a:r>
              <a:rPr lang="en-US" sz="1850">
                <a:solidFill>
                  <a:srgbClr val="000000"/>
                </a:solidFill>
                <a:latin typeface="DM Sans"/>
                <a:ea typeface="DM Sans"/>
                <a:cs typeface="DM Sans"/>
                <a:sym typeface="DM Sans"/>
              </a:rPr>
              <a:t>3. From 2017 onwards, the company has a fixed and loyal customer base. Therefore, revenue is also higher than in 2015.</a:t>
            </a:r>
          </a:p>
          <a:p>
            <a:pPr algn="l">
              <a:lnSpc>
                <a:spcPts val="2591"/>
              </a:lnSpc>
            </a:pPr>
            <a:endParaRPr lang="en-US" sz="1850">
              <a:solidFill>
                <a:srgbClr val="000000"/>
              </a:solidFill>
              <a:latin typeface="DM Sans"/>
              <a:ea typeface="DM Sans"/>
              <a:cs typeface="DM Sans"/>
              <a:sym typeface="DM Sans"/>
            </a:endParaRPr>
          </a:p>
        </p:txBody>
      </p:sp>
      <p:sp>
        <p:nvSpPr>
          <p:cNvPr id="11" name="TextBox 11"/>
          <p:cNvSpPr txBox="1"/>
          <p:nvPr/>
        </p:nvSpPr>
        <p:spPr>
          <a:xfrm>
            <a:off x="587370" y="1342983"/>
            <a:ext cx="5945771" cy="1976120"/>
          </a:xfrm>
          <a:prstGeom prst="rect">
            <a:avLst/>
          </a:prstGeom>
        </p:spPr>
        <p:txBody>
          <a:bodyPr lIns="0" tIns="0" rIns="0" bIns="0" rtlCol="0" anchor="t">
            <a:spAutoFit/>
          </a:bodyPr>
          <a:lstStyle/>
          <a:p>
            <a:pPr algn="l">
              <a:lnSpc>
                <a:spcPts val="7540"/>
              </a:lnSpc>
            </a:pPr>
            <a:r>
              <a:rPr lang="en-US" sz="6500" b="1">
                <a:solidFill>
                  <a:srgbClr val="000000"/>
                </a:solidFill>
                <a:latin typeface="Telegraf Bold"/>
                <a:ea typeface="Telegraf Bold"/>
                <a:cs typeface="Telegraf Bold"/>
                <a:sym typeface="Telegraf Bold"/>
              </a:rPr>
              <a:t>Monthly sales revenue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062614" y="8311400"/>
            <a:ext cx="195598" cy="195598"/>
          </a:xfrm>
          <a:custGeom>
            <a:avLst/>
            <a:gdLst/>
            <a:ahLst/>
            <a:cxnLst/>
            <a:rect l="l" t="t" r="r" b="b"/>
            <a:pathLst>
              <a:path w="195598" h="195598">
                <a:moveTo>
                  <a:pt x="0" y="0"/>
                </a:moveTo>
                <a:lnTo>
                  <a:pt x="195598" y="0"/>
                </a:lnTo>
                <a:lnTo>
                  <a:pt x="195598" y="195598"/>
                </a:lnTo>
                <a:lnTo>
                  <a:pt x="0" y="1955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587370" y="938145"/>
            <a:ext cx="1145334" cy="181109"/>
            <a:chOff x="0" y="0"/>
            <a:chExt cx="301652" cy="47700"/>
          </a:xfrm>
        </p:grpSpPr>
        <p:sp>
          <p:nvSpPr>
            <p:cNvPr id="4" name="Freeform 4"/>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FFFFFF"/>
            </a:solidFill>
          </p:spPr>
          <p:txBody>
            <a:bodyPr/>
            <a:lstStyle/>
            <a:p>
              <a:endParaRPr lang="en-US"/>
            </a:p>
          </p:txBody>
        </p:sp>
        <p:sp>
          <p:nvSpPr>
            <p:cNvPr id="5" name="TextBox 5"/>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grpSp>
        <p:nvGrpSpPr>
          <p:cNvPr id="6" name="Group 6"/>
          <p:cNvGrpSpPr/>
          <p:nvPr/>
        </p:nvGrpSpPr>
        <p:grpSpPr>
          <a:xfrm>
            <a:off x="9859227" y="20894"/>
            <a:ext cx="8428773" cy="1048858"/>
            <a:chOff x="0" y="0"/>
            <a:chExt cx="2219924" cy="276243"/>
          </a:xfrm>
        </p:grpSpPr>
        <p:sp>
          <p:nvSpPr>
            <p:cNvPr id="7" name="Freeform 7"/>
            <p:cNvSpPr/>
            <p:nvPr/>
          </p:nvSpPr>
          <p:spPr>
            <a:xfrm>
              <a:off x="0" y="0"/>
              <a:ext cx="2219924" cy="276243"/>
            </a:xfrm>
            <a:custGeom>
              <a:avLst/>
              <a:gdLst/>
              <a:ahLst/>
              <a:cxnLst/>
              <a:rect l="l" t="t" r="r" b="b"/>
              <a:pathLst>
                <a:path w="2219924" h="276243">
                  <a:moveTo>
                    <a:pt x="0" y="0"/>
                  </a:moveTo>
                  <a:lnTo>
                    <a:pt x="2219924" y="0"/>
                  </a:lnTo>
                  <a:lnTo>
                    <a:pt x="2219924" y="276243"/>
                  </a:lnTo>
                  <a:lnTo>
                    <a:pt x="0" y="276243"/>
                  </a:lnTo>
                  <a:close/>
                </a:path>
              </a:pathLst>
            </a:custGeom>
            <a:solidFill>
              <a:srgbClr val="000000"/>
            </a:solidFill>
          </p:spPr>
          <p:txBody>
            <a:bodyPr/>
            <a:lstStyle/>
            <a:p>
              <a:endParaRPr lang="en-US"/>
            </a:p>
          </p:txBody>
        </p:sp>
        <p:sp>
          <p:nvSpPr>
            <p:cNvPr id="8" name="TextBox 8"/>
            <p:cNvSpPr txBox="1"/>
            <p:nvPr/>
          </p:nvSpPr>
          <p:spPr>
            <a:xfrm>
              <a:off x="0" y="-47625"/>
              <a:ext cx="2219924" cy="323868"/>
            </a:xfrm>
            <a:prstGeom prst="rect">
              <a:avLst/>
            </a:prstGeom>
          </p:spPr>
          <p:txBody>
            <a:bodyPr lIns="50800" tIns="50800" rIns="50800" bIns="50800" rtlCol="0" anchor="ctr"/>
            <a:lstStyle/>
            <a:p>
              <a:pPr algn="ctr">
                <a:lnSpc>
                  <a:spcPts val="3499"/>
                </a:lnSpc>
              </a:pPr>
              <a:endParaRPr/>
            </a:p>
          </p:txBody>
        </p:sp>
      </p:grpSp>
      <p:sp>
        <p:nvSpPr>
          <p:cNvPr id="9" name="Freeform 9"/>
          <p:cNvSpPr/>
          <p:nvPr/>
        </p:nvSpPr>
        <p:spPr>
          <a:xfrm>
            <a:off x="281471" y="3404009"/>
            <a:ext cx="17725059" cy="6882991"/>
          </a:xfrm>
          <a:custGeom>
            <a:avLst/>
            <a:gdLst/>
            <a:ahLst/>
            <a:cxnLst/>
            <a:rect l="l" t="t" r="r" b="b"/>
            <a:pathLst>
              <a:path w="17725059" h="6882991">
                <a:moveTo>
                  <a:pt x="0" y="0"/>
                </a:moveTo>
                <a:lnTo>
                  <a:pt x="17725058" y="0"/>
                </a:lnTo>
                <a:lnTo>
                  <a:pt x="17725058" y="6882991"/>
                </a:lnTo>
                <a:lnTo>
                  <a:pt x="0" y="6882991"/>
                </a:lnTo>
                <a:lnTo>
                  <a:pt x="0" y="0"/>
                </a:lnTo>
                <a:close/>
              </a:path>
            </a:pathLst>
          </a:custGeom>
          <a:blipFill>
            <a:blip r:embed="rId4"/>
            <a:stretch>
              <a:fillRect l="-1827" r="-1827"/>
            </a:stretch>
          </a:blipFill>
        </p:spPr>
        <p:txBody>
          <a:bodyPr/>
          <a:lstStyle/>
          <a:p>
            <a:endParaRPr lang="en-US"/>
          </a:p>
        </p:txBody>
      </p:sp>
      <p:sp>
        <p:nvSpPr>
          <p:cNvPr id="10" name="TextBox 10"/>
          <p:cNvSpPr txBox="1"/>
          <p:nvPr/>
        </p:nvSpPr>
        <p:spPr>
          <a:xfrm>
            <a:off x="587370" y="1342983"/>
            <a:ext cx="9431695" cy="2928620"/>
          </a:xfrm>
          <a:prstGeom prst="rect">
            <a:avLst/>
          </a:prstGeom>
        </p:spPr>
        <p:txBody>
          <a:bodyPr lIns="0" tIns="0" rIns="0" bIns="0" rtlCol="0" anchor="t">
            <a:spAutoFit/>
          </a:bodyPr>
          <a:lstStyle/>
          <a:p>
            <a:pPr algn="l">
              <a:lnSpc>
                <a:spcPts val="7540"/>
              </a:lnSpc>
            </a:pPr>
            <a:r>
              <a:rPr lang="en-US" sz="6500" b="1">
                <a:solidFill>
                  <a:srgbClr val="000000"/>
                </a:solidFill>
                <a:latin typeface="Telegraf Bold"/>
                <a:ea typeface="Telegraf Bold"/>
                <a:cs typeface="Telegraf Bold"/>
                <a:sym typeface="Telegraf Bold"/>
              </a:rPr>
              <a:t>Compare sales and orders year by year</a:t>
            </a:r>
          </a:p>
          <a:p>
            <a:pPr algn="l">
              <a:lnSpc>
                <a:spcPts val="7540"/>
              </a:lnSpc>
            </a:pPr>
            <a:endParaRPr lang="en-US" sz="6500" b="1">
              <a:solidFill>
                <a:srgbClr val="000000"/>
              </a:solidFill>
              <a:latin typeface="Telegraf Bold"/>
              <a:ea typeface="Telegraf Bold"/>
              <a:cs typeface="Telegraf Bold"/>
              <a:sym typeface="Telegraf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87370" y="938145"/>
            <a:ext cx="1145334" cy="181109"/>
            <a:chOff x="0" y="0"/>
            <a:chExt cx="301652" cy="47700"/>
          </a:xfrm>
        </p:grpSpPr>
        <p:sp>
          <p:nvSpPr>
            <p:cNvPr id="3" name="Freeform 3"/>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FFFFFF"/>
            </a:solidFill>
          </p:spPr>
          <p:txBody>
            <a:bodyPr/>
            <a:lstStyle/>
            <a:p>
              <a:endParaRPr lang="en-US"/>
            </a:p>
          </p:txBody>
        </p:sp>
        <p:sp>
          <p:nvSpPr>
            <p:cNvPr id="4" name="TextBox 4"/>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9859227" y="0"/>
            <a:ext cx="8428773" cy="1048858"/>
            <a:chOff x="0" y="0"/>
            <a:chExt cx="2219924" cy="276243"/>
          </a:xfrm>
        </p:grpSpPr>
        <p:sp>
          <p:nvSpPr>
            <p:cNvPr id="6" name="Freeform 6"/>
            <p:cNvSpPr/>
            <p:nvPr/>
          </p:nvSpPr>
          <p:spPr>
            <a:xfrm>
              <a:off x="0" y="0"/>
              <a:ext cx="2219924" cy="276243"/>
            </a:xfrm>
            <a:custGeom>
              <a:avLst/>
              <a:gdLst/>
              <a:ahLst/>
              <a:cxnLst/>
              <a:rect l="l" t="t" r="r" b="b"/>
              <a:pathLst>
                <a:path w="2219924" h="276243">
                  <a:moveTo>
                    <a:pt x="0" y="0"/>
                  </a:moveTo>
                  <a:lnTo>
                    <a:pt x="2219924" y="0"/>
                  </a:lnTo>
                  <a:lnTo>
                    <a:pt x="2219924" y="276243"/>
                  </a:lnTo>
                  <a:lnTo>
                    <a:pt x="0" y="276243"/>
                  </a:lnTo>
                  <a:close/>
                </a:path>
              </a:pathLst>
            </a:custGeom>
            <a:solidFill>
              <a:srgbClr val="000000"/>
            </a:solidFill>
          </p:spPr>
          <p:txBody>
            <a:bodyPr/>
            <a:lstStyle/>
            <a:p>
              <a:endParaRPr lang="en-US"/>
            </a:p>
          </p:txBody>
        </p:sp>
        <p:sp>
          <p:nvSpPr>
            <p:cNvPr id="7" name="TextBox 7"/>
            <p:cNvSpPr txBox="1"/>
            <p:nvPr/>
          </p:nvSpPr>
          <p:spPr>
            <a:xfrm>
              <a:off x="0" y="-47625"/>
              <a:ext cx="2219924" cy="323868"/>
            </a:xfrm>
            <a:prstGeom prst="rect">
              <a:avLst/>
            </a:prstGeom>
          </p:spPr>
          <p:txBody>
            <a:bodyPr lIns="50800" tIns="50800" rIns="50800" bIns="50800" rtlCol="0" anchor="ctr"/>
            <a:lstStyle/>
            <a:p>
              <a:pPr algn="ctr">
                <a:lnSpc>
                  <a:spcPts val="3499"/>
                </a:lnSpc>
              </a:pPr>
              <a:endParaRPr/>
            </a:p>
          </p:txBody>
        </p:sp>
      </p:grpSp>
      <p:sp>
        <p:nvSpPr>
          <p:cNvPr id="8" name="Freeform 8"/>
          <p:cNvSpPr/>
          <p:nvPr/>
        </p:nvSpPr>
        <p:spPr>
          <a:xfrm>
            <a:off x="6824789" y="2366603"/>
            <a:ext cx="10434511" cy="7527536"/>
          </a:xfrm>
          <a:custGeom>
            <a:avLst/>
            <a:gdLst/>
            <a:ahLst/>
            <a:cxnLst/>
            <a:rect l="l" t="t" r="r" b="b"/>
            <a:pathLst>
              <a:path w="10434511" h="7527536">
                <a:moveTo>
                  <a:pt x="0" y="0"/>
                </a:moveTo>
                <a:lnTo>
                  <a:pt x="10434511" y="0"/>
                </a:lnTo>
                <a:lnTo>
                  <a:pt x="10434511" y="7527536"/>
                </a:lnTo>
                <a:lnTo>
                  <a:pt x="0" y="7527536"/>
                </a:lnTo>
                <a:lnTo>
                  <a:pt x="0" y="0"/>
                </a:lnTo>
                <a:close/>
              </a:path>
            </a:pathLst>
          </a:custGeom>
          <a:blipFill>
            <a:blip r:embed="rId2"/>
            <a:stretch>
              <a:fillRect/>
            </a:stretch>
          </a:blipFill>
        </p:spPr>
        <p:txBody>
          <a:bodyPr/>
          <a:lstStyle/>
          <a:p>
            <a:endParaRPr lang="en-US"/>
          </a:p>
        </p:txBody>
      </p:sp>
      <p:sp>
        <p:nvSpPr>
          <p:cNvPr id="9" name="TextBox 9"/>
          <p:cNvSpPr txBox="1"/>
          <p:nvPr/>
        </p:nvSpPr>
        <p:spPr>
          <a:xfrm>
            <a:off x="587370" y="1342983"/>
            <a:ext cx="5458229" cy="1976120"/>
          </a:xfrm>
          <a:prstGeom prst="rect">
            <a:avLst/>
          </a:prstGeom>
        </p:spPr>
        <p:txBody>
          <a:bodyPr lIns="0" tIns="0" rIns="0" bIns="0" rtlCol="0" anchor="t">
            <a:spAutoFit/>
          </a:bodyPr>
          <a:lstStyle/>
          <a:p>
            <a:pPr algn="l">
              <a:lnSpc>
                <a:spcPts val="7540"/>
              </a:lnSpc>
            </a:pPr>
            <a:r>
              <a:rPr lang="en-US" sz="6500" b="1">
                <a:solidFill>
                  <a:srgbClr val="000000"/>
                </a:solidFill>
                <a:latin typeface="Telegraf Bold"/>
                <a:ea typeface="Telegraf Bold"/>
                <a:cs typeface="Telegraf Bold"/>
                <a:sym typeface="Telegraf Bold"/>
              </a:rPr>
              <a:t>Average per order</a:t>
            </a:r>
          </a:p>
        </p:txBody>
      </p:sp>
      <p:sp>
        <p:nvSpPr>
          <p:cNvPr id="10" name="TextBox 10"/>
          <p:cNvSpPr txBox="1"/>
          <p:nvPr/>
        </p:nvSpPr>
        <p:spPr>
          <a:xfrm>
            <a:off x="794149" y="3459344"/>
            <a:ext cx="5727230" cy="5798956"/>
          </a:xfrm>
          <a:prstGeom prst="rect">
            <a:avLst/>
          </a:prstGeom>
        </p:spPr>
        <p:txBody>
          <a:bodyPr lIns="0" tIns="0" rIns="0" bIns="0" rtlCol="0" anchor="t">
            <a:spAutoFit/>
          </a:bodyPr>
          <a:lstStyle/>
          <a:p>
            <a:pPr algn="l">
              <a:lnSpc>
                <a:spcPts val="2591"/>
              </a:lnSpc>
            </a:pPr>
            <a:r>
              <a:rPr lang="en-US" sz="1850">
                <a:solidFill>
                  <a:srgbClr val="000000"/>
                </a:solidFill>
                <a:latin typeface="DM Sans"/>
                <a:ea typeface="DM Sans"/>
                <a:cs typeface="DM Sans"/>
                <a:sym typeface="DM Sans"/>
              </a:rPr>
              <a:t>Why is the order value getting lower every year?</a:t>
            </a:r>
          </a:p>
          <a:p>
            <a:pPr algn="l">
              <a:lnSpc>
                <a:spcPts val="2591"/>
              </a:lnSpc>
            </a:pPr>
            <a:endParaRPr lang="en-US" sz="1850">
              <a:solidFill>
                <a:srgbClr val="000000"/>
              </a:solidFill>
              <a:latin typeface="DM Sans"/>
              <a:ea typeface="DM Sans"/>
              <a:cs typeface="DM Sans"/>
              <a:sym typeface="DM Sans"/>
            </a:endParaRPr>
          </a:p>
          <a:p>
            <a:pPr algn="l">
              <a:lnSpc>
                <a:spcPts val="2591"/>
              </a:lnSpc>
            </a:pPr>
            <a:r>
              <a:rPr lang="en-US" sz="1850">
                <a:solidFill>
                  <a:srgbClr val="000000"/>
                </a:solidFill>
                <a:latin typeface="DM Sans"/>
                <a:ea typeface="DM Sans"/>
                <a:cs typeface="DM Sans"/>
                <a:sym typeface="DM Sans"/>
              </a:rPr>
              <a:t>1. In 2015, although the number of orders was low, the revenue was quite stable, the highest order value in 4 years.</a:t>
            </a:r>
          </a:p>
          <a:p>
            <a:pPr algn="l">
              <a:lnSpc>
                <a:spcPts val="2591"/>
              </a:lnSpc>
            </a:pPr>
            <a:endParaRPr lang="en-US" sz="1850">
              <a:solidFill>
                <a:srgbClr val="000000"/>
              </a:solidFill>
              <a:latin typeface="DM Sans"/>
              <a:ea typeface="DM Sans"/>
              <a:cs typeface="DM Sans"/>
              <a:sym typeface="DM Sans"/>
            </a:endParaRPr>
          </a:p>
          <a:p>
            <a:pPr algn="l">
              <a:lnSpc>
                <a:spcPts val="2591"/>
              </a:lnSpc>
            </a:pPr>
            <a:r>
              <a:rPr lang="en-US" sz="1850">
                <a:solidFill>
                  <a:srgbClr val="000000"/>
                </a:solidFill>
                <a:latin typeface="DM Sans"/>
                <a:ea typeface="DM Sans"/>
                <a:cs typeface="DM Sans"/>
                <a:sym typeface="DM Sans"/>
              </a:rPr>
              <a:t>2. In 2016, the number of orders increased, the revenue and value were lower than in 2015. This shows that customers spent less on each order.</a:t>
            </a:r>
          </a:p>
          <a:p>
            <a:pPr algn="l">
              <a:lnSpc>
                <a:spcPts val="2591"/>
              </a:lnSpc>
            </a:pPr>
            <a:endParaRPr lang="en-US" sz="1850">
              <a:solidFill>
                <a:srgbClr val="000000"/>
              </a:solidFill>
              <a:latin typeface="DM Sans"/>
              <a:ea typeface="DM Sans"/>
              <a:cs typeface="DM Sans"/>
              <a:sym typeface="DM Sans"/>
            </a:endParaRPr>
          </a:p>
          <a:p>
            <a:pPr algn="l">
              <a:lnSpc>
                <a:spcPts val="2591"/>
              </a:lnSpc>
            </a:pPr>
            <a:r>
              <a:rPr lang="en-US" sz="1850">
                <a:solidFill>
                  <a:srgbClr val="000000"/>
                </a:solidFill>
                <a:latin typeface="DM Sans"/>
                <a:ea typeface="DM Sans"/>
                <a:cs typeface="DM Sans"/>
                <a:sym typeface="DM Sans"/>
              </a:rPr>
              <a:t>3. In 2018, the number of orders and revenue were the highest, but the average order value was the lowest.</a:t>
            </a:r>
          </a:p>
          <a:p>
            <a:pPr algn="l">
              <a:lnSpc>
                <a:spcPts val="2591"/>
              </a:lnSpc>
            </a:pPr>
            <a:endParaRPr lang="en-US" sz="1850">
              <a:solidFill>
                <a:srgbClr val="000000"/>
              </a:solidFill>
              <a:latin typeface="DM Sans"/>
              <a:ea typeface="DM Sans"/>
              <a:cs typeface="DM Sans"/>
              <a:sym typeface="DM Sans"/>
            </a:endParaRPr>
          </a:p>
          <a:p>
            <a:pPr algn="l">
              <a:lnSpc>
                <a:spcPts val="2591"/>
              </a:lnSpc>
            </a:pPr>
            <a:r>
              <a:rPr lang="en-US" sz="1850">
                <a:solidFill>
                  <a:srgbClr val="000000"/>
                </a:solidFill>
                <a:latin typeface="DM Sans"/>
                <a:ea typeface="DM Sans"/>
                <a:cs typeface="DM Sans"/>
                <a:sym typeface="DM Sans"/>
              </a:rPr>
              <a:t>-&gt; It may come from standard class customers, they do not spend much on each order or buy cheap products.</a:t>
            </a:r>
          </a:p>
          <a:p>
            <a:pPr algn="l">
              <a:lnSpc>
                <a:spcPts val="2591"/>
              </a:lnSpc>
            </a:pPr>
            <a:endParaRPr lang="en-US" sz="1850">
              <a:solidFill>
                <a:srgbClr val="000000"/>
              </a:solidFill>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062614" y="8311400"/>
            <a:ext cx="195598" cy="195598"/>
          </a:xfrm>
          <a:custGeom>
            <a:avLst/>
            <a:gdLst/>
            <a:ahLst/>
            <a:cxnLst/>
            <a:rect l="l" t="t" r="r" b="b"/>
            <a:pathLst>
              <a:path w="195598" h="195598">
                <a:moveTo>
                  <a:pt x="0" y="0"/>
                </a:moveTo>
                <a:lnTo>
                  <a:pt x="195598" y="0"/>
                </a:lnTo>
                <a:lnTo>
                  <a:pt x="195598" y="195598"/>
                </a:lnTo>
                <a:lnTo>
                  <a:pt x="0" y="1955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587370" y="938145"/>
            <a:ext cx="1145334" cy="181109"/>
            <a:chOff x="0" y="0"/>
            <a:chExt cx="301652" cy="47700"/>
          </a:xfrm>
        </p:grpSpPr>
        <p:sp>
          <p:nvSpPr>
            <p:cNvPr id="4" name="Freeform 4"/>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FFFFFF"/>
            </a:solidFill>
          </p:spPr>
          <p:txBody>
            <a:bodyPr/>
            <a:lstStyle/>
            <a:p>
              <a:endParaRPr lang="en-US"/>
            </a:p>
          </p:txBody>
        </p:sp>
        <p:sp>
          <p:nvSpPr>
            <p:cNvPr id="5" name="TextBox 5"/>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grpSp>
        <p:nvGrpSpPr>
          <p:cNvPr id="6" name="Group 6"/>
          <p:cNvGrpSpPr/>
          <p:nvPr/>
        </p:nvGrpSpPr>
        <p:grpSpPr>
          <a:xfrm>
            <a:off x="9859227" y="0"/>
            <a:ext cx="8428773" cy="1048858"/>
            <a:chOff x="0" y="0"/>
            <a:chExt cx="2219924" cy="276243"/>
          </a:xfrm>
        </p:grpSpPr>
        <p:sp>
          <p:nvSpPr>
            <p:cNvPr id="7" name="Freeform 7"/>
            <p:cNvSpPr/>
            <p:nvPr/>
          </p:nvSpPr>
          <p:spPr>
            <a:xfrm>
              <a:off x="0" y="0"/>
              <a:ext cx="2219924" cy="276243"/>
            </a:xfrm>
            <a:custGeom>
              <a:avLst/>
              <a:gdLst/>
              <a:ahLst/>
              <a:cxnLst/>
              <a:rect l="l" t="t" r="r" b="b"/>
              <a:pathLst>
                <a:path w="2219924" h="276243">
                  <a:moveTo>
                    <a:pt x="0" y="0"/>
                  </a:moveTo>
                  <a:lnTo>
                    <a:pt x="2219924" y="0"/>
                  </a:lnTo>
                  <a:lnTo>
                    <a:pt x="2219924" y="276243"/>
                  </a:lnTo>
                  <a:lnTo>
                    <a:pt x="0" y="276243"/>
                  </a:lnTo>
                  <a:close/>
                </a:path>
              </a:pathLst>
            </a:custGeom>
            <a:solidFill>
              <a:srgbClr val="000000"/>
            </a:solidFill>
          </p:spPr>
          <p:txBody>
            <a:bodyPr/>
            <a:lstStyle/>
            <a:p>
              <a:endParaRPr lang="en-US"/>
            </a:p>
          </p:txBody>
        </p:sp>
        <p:sp>
          <p:nvSpPr>
            <p:cNvPr id="8" name="TextBox 8"/>
            <p:cNvSpPr txBox="1"/>
            <p:nvPr/>
          </p:nvSpPr>
          <p:spPr>
            <a:xfrm>
              <a:off x="0" y="-47625"/>
              <a:ext cx="2219924" cy="323868"/>
            </a:xfrm>
            <a:prstGeom prst="rect">
              <a:avLst/>
            </a:prstGeom>
          </p:spPr>
          <p:txBody>
            <a:bodyPr lIns="50800" tIns="50800" rIns="50800" bIns="50800" rtlCol="0" anchor="ctr"/>
            <a:lstStyle/>
            <a:p>
              <a:pPr algn="ctr">
                <a:lnSpc>
                  <a:spcPts val="3499"/>
                </a:lnSpc>
              </a:pPr>
              <a:endParaRPr/>
            </a:p>
          </p:txBody>
        </p:sp>
      </p:grpSp>
      <p:sp>
        <p:nvSpPr>
          <p:cNvPr id="9" name="Freeform 9"/>
          <p:cNvSpPr/>
          <p:nvPr/>
        </p:nvSpPr>
        <p:spPr>
          <a:xfrm>
            <a:off x="5320969" y="2214685"/>
            <a:ext cx="11938331" cy="7043615"/>
          </a:xfrm>
          <a:custGeom>
            <a:avLst/>
            <a:gdLst/>
            <a:ahLst/>
            <a:cxnLst/>
            <a:rect l="l" t="t" r="r" b="b"/>
            <a:pathLst>
              <a:path w="11938331" h="7043615">
                <a:moveTo>
                  <a:pt x="0" y="0"/>
                </a:moveTo>
                <a:lnTo>
                  <a:pt x="11938331" y="0"/>
                </a:lnTo>
                <a:lnTo>
                  <a:pt x="11938331" y="7043615"/>
                </a:lnTo>
                <a:lnTo>
                  <a:pt x="0" y="7043615"/>
                </a:lnTo>
                <a:lnTo>
                  <a:pt x="0" y="0"/>
                </a:lnTo>
                <a:close/>
              </a:path>
            </a:pathLst>
          </a:custGeom>
          <a:blipFill>
            <a:blip r:embed="rId4"/>
            <a:stretch>
              <a:fillRect/>
            </a:stretch>
          </a:blipFill>
        </p:spPr>
        <p:txBody>
          <a:bodyPr/>
          <a:lstStyle/>
          <a:p>
            <a:endParaRPr lang="en-US"/>
          </a:p>
        </p:txBody>
      </p:sp>
      <p:sp>
        <p:nvSpPr>
          <p:cNvPr id="10" name="TextBox 10"/>
          <p:cNvSpPr txBox="1"/>
          <p:nvPr/>
        </p:nvSpPr>
        <p:spPr>
          <a:xfrm>
            <a:off x="587370" y="1333458"/>
            <a:ext cx="17700630" cy="806450"/>
          </a:xfrm>
          <a:prstGeom prst="rect">
            <a:avLst/>
          </a:prstGeom>
        </p:spPr>
        <p:txBody>
          <a:bodyPr lIns="0" tIns="0" rIns="0" bIns="0" rtlCol="0" anchor="t">
            <a:spAutoFit/>
          </a:bodyPr>
          <a:lstStyle/>
          <a:p>
            <a:pPr algn="l">
              <a:lnSpc>
                <a:spcPts val="5800"/>
              </a:lnSpc>
            </a:pPr>
            <a:r>
              <a:rPr lang="en-US" sz="5000" b="1">
                <a:solidFill>
                  <a:srgbClr val="000000"/>
                </a:solidFill>
                <a:latin typeface="Telegraf Bold"/>
                <a:ea typeface="Telegraf Bold"/>
                <a:cs typeface="Telegraf Bold"/>
                <a:sym typeface="Telegraf Bold"/>
              </a:rPr>
              <a:t>Revenue during the week compared to the weekend</a:t>
            </a:r>
          </a:p>
        </p:txBody>
      </p:sp>
      <p:sp>
        <p:nvSpPr>
          <p:cNvPr id="11" name="TextBox 11"/>
          <p:cNvSpPr txBox="1"/>
          <p:nvPr/>
        </p:nvSpPr>
        <p:spPr>
          <a:xfrm>
            <a:off x="195017" y="3307513"/>
            <a:ext cx="4928653" cy="4145465"/>
          </a:xfrm>
          <a:prstGeom prst="rect">
            <a:avLst/>
          </a:prstGeom>
        </p:spPr>
        <p:txBody>
          <a:bodyPr lIns="0" tIns="0" rIns="0" bIns="0" rtlCol="0" anchor="t">
            <a:spAutoFit/>
          </a:bodyPr>
          <a:lstStyle/>
          <a:p>
            <a:pPr algn="l">
              <a:lnSpc>
                <a:spcPts val="2789"/>
              </a:lnSpc>
            </a:pPr>
            <a:r>
              <a:rPr lang="en-US" sz="1992">
                <a:solidFill>
                  <a:srgbClr val="000000"/>
                </a:solidFill>
                <a:latin typeface="DM Sans"/>
                <a:ea typeface="DM Sans"/>
                <a:cs typeface="DM Sans"/>
                <a:sym typeface="DM Sans"/>
              </a:rPr>
              <a:t>Why is weekday sales higher than weekend sales</a:t>
            </a:r>
          </a:p>
          <a:p>
            <a:pPr algn="l">
              <a:lnSpc>
                <a:spcPts val="2789"/>
              </a:lnSpc>
            </a:pPr>
            <a:endParaRPr lang="en-US" sz="1992">
              <a:solidFill>
                <a:srgbClr val="000000"/>
              </a:solidFill>
              <a:latin typeface="DM Sans"/>
              <a:ea typeface="DM Sans"/>
              <a:cs typeface="DM Sans"/>
              <a:sym typeface="DM Sans"/>
            </a:endParaRPr>
          </a:p>
          <a:p>
            <a:pPr algn="l">
              <a:lnSpc>
                <a:spcPts val="2789"/>
              </a:lnSpc>
            </a:pPr>
            <a:r>
              <a:rPr lang="en-US" sz="1992">
                <a:solidFill>
                  <a:srgbClr val="000000"/>
                </a:solidFill>
                <a:latin typeface="DM Sans"/>
                <a:ea typeface="DM Sans"/>
                <a:cs typeface="DM Sans"/>
                <a:sym typeface="DM Sans"/>
              </a:rPr>
              <a:t>1. Weekday sales are always much higher than weekend sales. It seems that consumer behavior mainly occurs on working days.</a:t>
            </a:r>
          </a:p>
          <a:p>
            <a:pPr algn="l">
              <a:lnSpc>
                <a:spcPts val="2789"/>
              </a:lnSpc>
            </a:pPr>
            <a:endParaRPr lang="en-US" sz="1992">
              <a:solidFill>
                <a:srgbClr val="000000"/>
              </a:solidFill>
              <a:latin typeface="DM Sans"/>
              <a:ea typeface="DM Sans"/>
              <a:cs typeface="DM Sans"/>
              <a:sym typeface="DM Sans"/>
            </a:endParaRPr>
          </a:p>
          <a:p>
            <a:pPr algn="l">
              <a:lnSpc>
                <a:spcPts val="2789"/>
              </a:lnSpc>
            </a:pPr>
            <a:r>
              <a:rPr lang="en-US" sz="1992">
                <a:solidFill>
                  <a:srgbClr val="000000"/>
                </a:solidFill>
                <a:latin typeface="DM Sans"/>
                <a:ea typeface="DM Sans"/>
                <a:cs typeface="DM Sans"/>
                <a:sym typeface="DM Sans"/>
              </a:rPr>
              <a:t>2. Our main customers are mainly from businesses and can also buy in large quantities.</a:t>
            </a:r>
          </a:p>
          <a:p>
            <a:pPr algn="l">
              <a:lnSpc>
                <a:spcPts val="2229"/>
              </a:lnSpc>
            </a:pPr>
            <a:endParaRPr lang="en-US" sz="1992">
              <a:solidFill>
                <a:srgbClr val="000000"/>
              </a:solidFill>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062614" y="8311400"/>
            <a:ext cx="195598" cy="195598"/>
          </a:xfrm>
          <a:custGeom>
            <a:avLst/>
            <a:gdLst/>
            <a:ahLst/>
            <a:cxnLst/>
            <a:rect l="l" t="t" r="r" b="b"/>
            <a:pathLst>
              <a:path w="195598" h="195598">
                <a:moveTo>
                  <a:pt x="0" y="0"/>
                </a:moveTo>
                <a:lnTo>
                  <a:pt x="195598" y="0"/>
                </a:lnTo>
                <a:lnTo>
                  <a:pt x="195598" y="195598"/>
                </a:lnTo>
                <a:lnTo>
                  <a:pt x="0" y="1955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587370" y="938145"/>
            <a:ext cx="1145334" cy="181109"/>
            <a:chOff x="0" y="0"/>
            <a:chExt cx="301652" cy="47700"/>
          </a:xfrm>
        </p:grpSpPr>
        <p:sp>
          <p:nvSpPr>
            <p:cNvPr id="4" name="Freeform 4"/>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FFFFFF"/>
            </a:solidFill>
          </p:spPr>
          <p:txBody>
            <a:bodyPr/>
            <a:lstStyle/>
            <a:p>
              <a:endParaRPr lang="en-US"/>
            </a:p>
          </p:txBody>
        </p:sp>
        <p:sp>
          <p:nvSpPr>
            <p:cNvPr id="5" name="TextBox 5"/>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grpSp>
        <p:nvGrpSpPr>
          <p:cNvPr id="6" name="Group 6"/>
          <p:cNvGrpSpPr/>
          <p:nvPr/>
        </p:nvGrpSpPr>
        <p:grpSpPr>
          <a:xfrm>
            <a:off x="9859227" y="-18435"/>
            <a:ext cx="8428773" cy="1048858"/>
            <a:chOff x="0" y="0"/>
            <a:chExt cx="2219924" cy="276243"/>
          </a:xfrm>
        </p:grpSpPr>
        <p:sp>
          <p:nvSpPr>
            <p:cNvPr id="7" name="Freeform 7"/>
            <p:cNvSpPr/>
            <p:nvPr/>
          </p:nvSpPr>
          <p:spPr>
            <a:xfrm>
              <a:off x="0" y="0"/>
              <a:ext cx="2219924" cy="276243"/>
            </a:xfrm>
            <a:custGeom>
              <a:avLst/>
              <a:gdLst/>
              <a:ahLst/>
              <a:cxnLst/>
              <a:rect l="l" t="t" r="r" b="b"/>
              <a:pathLst>
                <a:path w="2219924" h="276243">
                  <a:moveTo>
                    <a:pt x="0" y="0"/>
                  </a:moveTo>
                  <a:lnTo>
                    <a:pt x="2219924" y="0"/>
                  </a:lnTo>
                  <a:lnTo>
                    <a:pt x="2219924" y="276243"/>
                  </a:lnTo>
                  <a:lnTo>
                    <a:pt x="0" y="276243"/>
                  </a:lnTo>
                  <a:close/>
                </a:path>
              </a:pathLst>
            </a:custGeom>
            <a:solidFill>
              <a:srgbClr val="000000"/>
            </a:solidFill>
          </p:spPr>
          <p:txBody>
            <a:bodyPr/>
            <a:lstStyle/>
            <a:p>
              <a:endParaRPr lang="en-US"/>
            </a:p>
          </p:txBody>
        </p:sp>
        <p:sp>
          <p:nvSpPr>
            <p:cNvPr id="8" name="TextBox 8"/>
            <p:cNvSpPr txBox="1"/>
            <p:nvPr/>
          </p:nvSpPr>
          <p:spPr>
            <a:xfrm>
              <a:off x="0" y="-47625"/>
              <a:ext cx="2219924" cy="323868"/>
            </a:xfrm>
            <a:prstGeom prst="rect">
              <a:avLst/>
            </a:prstGeom>
          </p:spPr>
          <p:txBody>
            <a:bodyPr lIns="50800" tIns="50800" rIns="50800" bIns="50800" rtlCol="0" anchor="ctr"/>
            <a:lstStyle/>
            <a:p>
              <a:pPr algn="ctr">
                <a:lnSpc>
                  <a:spcPts val="3499"/>
                </a:lnSpc>
              </a:pPr>
              <a:endParaRPr/>
            </a:p>
          </p:txBody>
        </p:sp>
      </p:grpSp>
      <p:sp>
        <p:nvSpPr>
          <p:cNvPr id="9" name="Freeform 9"/>
          <p:cNvSpPr/>
          <p:nvPr/>
        </p:nvSpPr>
        <p:spPr>
          <a:xfrm>
            <a:off x="4453229" y="2469013"/>
            <a:ext cx="13586138" cy="6606260"/>
          </a:xfrm>
          <a:custGeom>
            <a:avLst/>
            <a:gdLst/>
            <a:ahLst/>
            <a:cxnLst/>
            <a:rect l="l" t="t" r="r" b="b"/>
            <a:pathLst>
              <a:path w="13586138" h="6606260">
                <a:moveTo>
                  <a:pt x="0" y="0"/>
                </a:moveTo>
                <a:lnTo>
                  <a:pt x="13586138" y="0"/>
                </a:lnTo>
                <a:lnTo>
                  <a:pt x="13586138" y="6606259"/>
                </a:lnTo>
                <a:lnTo>
                  <a:pt x="0" y="6606259"/>
                </a:lnTo>
                <a:lnTo>
                  <a:pt x="0" y="0"/>
                </a:lnTo>
                <a:close/>
              </a:path>
            </a:pathLst>
          </a:custGeom>
          <a:blipFill>
            <a:blip r:embed="rId4"/>
            <a:stretch>
              <a:fillRect/>
            </a:stretch>
          </a:blipFill>
        </p:spPr>
        <p:txBody>
          <a:bodyPr/>
          <a:lstStyle/>
          <a:p>
            <a:endParaRPr lang="en-US"/>
          </a:p>
        </p:txBody>
      </p:sp>
      <p:sp>
        <p:nvSpPr>
          <p:cNvPr id="10" name="TextBox 10"/>
          <p:cNvSpPr txBox="1"/>
          <p:nvPr/>
        </p:nvSpPr>
        <p:spPr>
          <a:xfrm>
            <a:off x="587370" y="1333458"/>
            <a:ext cx="17700630" cy="806450"/>
          </a:xfrm>
          <a:prstGeom prst="rect">
            <a:avLst/>
          </a:prstGeom>
        </p:spPr>
        <p:txBody>
          <a:bodyPr lIns="0" tIns="0" rIns="0" bIns="0" rtlCol="0" anchor="t">
            <a:spAutoFit/>
          </a:bodyPr>
          <a:lstStyle/>
          <a:p>
            <a:pPr algn="l">
              <a:lnSpc>
                <a:spcPts val="5800"/>
              </a:lnSpc>
            </a:pPr>
            <a:r>
              <a:rPr lang="en-US" sz="5000" b="1">
                <a:solidFill>
                  <a:srgbClr val="000000"/>
                </a:solidFill>
                <a:latin typeface="Telegraf Bold"/>
                <a:ea typeface="Telegraf Bold"/>
                <a:cs typeface="Telegraf Bold"/>
                <a:sym typeface="Telegraf Bold"/>
              </a:rPr>
              <a:t>Revenue by segment</a:t>
            </a:r>
          </a:p>
        </p:txBody>
      </p:sp>
      <p:sp>
        <p:nvSpPr>
          <p:cNvPr id="11" name="TextBox 11"/>
          <p:cNvSpPr txBox="1"/>
          <p:nvPr/>
        </p:nvSpPr>
        <p:spPr>
          <a:xfrm>
            <a:off x="271657" y="2391459"/>
            <a:ext cx="3888756" cy="6732792"/>
          </a:xfrm>
          <a:prstGeom prst="rect">
            <a:avLst/>
          </a:prstGeom>
        </p:spPr>
        <p:txBody>
          <a:bodyPr lIns="0" tIns="0" rIns="0" bIns="0" rtlCol="0" anchor="t">
            <a:spAutoFit/>
          </a:bodyPr>
          <a:lstStyle/>
          <a:p>
            <a:pPr algn="l">
              <a:lnSpc>
                <a:spcPts val="2387"/>
              </a:lnSpc>
            </a:pPr>
            <a:r>
              <a:rPr lang="en-US" sz="1705">
                <a:solidFill>
                  <a:srgbClr val="000000"/>
                </a:solidFill>
                <a:latin typeface="DM Sans"/>
                <a:ea typeface="DM Sans"/>
                <a:cs typeface="DM Sans"/>
                <a:sym typeface="DM Sans"/>
              </a:rPr>
              <a:t>Customer segmentation analysis</a:t>
            </a:r>
          </a:p>
          <a:p>
            <a:pPr algn="l">
              <a:lnSpc>
                <a:spcPts val="2387"/>
              </a:lnSpc>
            </a:pPr>
            <a:endParaRPr lang="en-US" sz="1705">
              <a:solidFill>
                <a:srgbClr val="000000"/>
              </a:solidFill>
              <a:latin typeface="DM Sans"/>
              <a:ea typeface="DM Sans"/>
              <a:cs typeface="DM Sans"/>
              <a:sym typeface="DM Sans"/>
            </a:endParaRPr>
          </a:p>
          <a:p>
            <a:pPr algn="l">
              <a:lnSpc>
                <a:spcPts val="2387"/>
              </a:lnSpc>
            </a:pPr>
            <a:r>
              <a:rPr lang="en-US" sz="1705">
                <a:solidFill>
                  <a:srgbClr val="000000"/>
                </a:solidFill>
                <a:latin typeface="DM Sans"/>
                <a:ea typeface="DM Sans"/>
                <a:cs typeface="DM Sans"/>
                <a:sym typeface="DM Sans"/>
              </a:rPr>
              <a:t>1. In 4 years, revenue in 2016 decreased significantly compared to the remaining years. Especially the Home Office segment, the lowest in the years.</a:t>
            </a:r>
          </a:p>
          <a:p>
            <a:pPr algn="l">
              <a:lnSpc>
                <a:spcPts val="2387"/>
              </a:lnSpc>
            </a:pPr>
            <a:endParaRPr lang="en-US" sz="1705">
              <a:solidFill>
                <a:srgbClr val="000000"/>
              </a:solidFill>
              <a:latin typeface="DM Sans"/>
              <a:ea typeface="DM Sans"/>
              <a:cs typeface="DM Sans"/>
              <a:sym typeface="DM Sans"/>
            </a:endParaRPr>
          </a:p>
          <a:p>
            <a:pPr algn="l">
              <a:lnSpc>
                <a:spcPts val="2387"/>
              </a:lnSpc>
            </a:pPr>
            <a:r>
              <a:rPr lang="en-US" sz="1705">
                <a:solidFill>
                  <a:srgbClr val="000000"/>
                </a:solidFill>
                <a:latin typeface="DM Sans"/>
                <a:ea typeface="DM Sans"/>
                <a:cs typeface="DM Sans"/>
                <a:sym typeface="DM Sans"/>
              </a:rPr>
              <a:t>2. In 2018, the Corporate and Home Office segments doubled compared to the previous 3 years. It can be seen that revenue has improved significantly after 2016.</a:t>
            </a:r>
          </a:p>
          <a:p>
            <a:pPr algn="l">
              <a:lnSpc>
                <a:spcPts val="2387"/>
              </a:lnSpc>
            </a:pPr>
            <a:endParaRPr lang="en-US" sz="1705">
              <a:solidFill>
                <a:srgbClr val="000000"/>
              </a:solidFill>
              <a:latin typeface="DM Sans"/>
              <a:ea typeface="DM Sans"/>
              <a:cs typeface="DM Sans"/>
              <a:sym typeface="DM Sans"/>
            </a:endParaRPr>
          </a:p>
          <a:p>
            <a:pPr algn="l">
              <a:lnSpc>
                <a:spcPts val="2387"/>
              </a:lnSpc>
            </a:pPr>
            <a:r>
              <a:rPr lang="en-US" sz="1705">
                <a:solidFill>
                  <a:srgbClr val="000000"/>
                </a:solidFill>
                <a:latin typeface="DM Sans"/>
                <a:ea typeface="DM Sans"/>
                <a:cs typeface="DM Sans"/>
                <a:sym typeface="DM Sans"/>
              </a:rPr>
              <a:t>3. The main segment of supermarkets is still Consumer, leading over 4 years.</a:t>
            </a:r>
          </a:p>
          <a:p>
            <a:pPr algn="l">
              <a:lnSpc>
                <a:spcPts val="2387"/>
              </a:lnSpc>
            </a:pPr>
            <a:endParaRPr lang="en-US" sz="1705">
              <a:solidFill>
                <a:srgbClr val="000000"/>
              </a:solidFill>
              <a:latin typeface="DM Sans"/>
              <a:ea typeface="DM Sans"/>
              <a:cs typeface="DM Sans"/>
              <a:sym typeface="DM Sans"/>
            </a:endParaRPr>
          </a:p>
          <a:p>
            <a:pPr algn="l">
              <a:lnSpc>
                <a:spcPts val="2387"/>
              </a:lnSpc>
            </a:pPr>
            <a:r>
              <a:rPr lang="en-US" sz="1705">
                <a:solidFill>
                  <a:srgbClr val="000000"/>
                </a:solidFill>
                <a:latin typeface="DM Sans"/>
                <a:ea typeface="DM Sans"/>
                <a:cs typeface="DM Sans"/>
                <a:sym typeface="DM Sans"/>
              </a:rPr>
              <a:t>4. Home office and Coperate are in the development stage in the market, it is possible to consider to develop strategies and marketing to focus on these two segments.</a:t>
            </a:r>
          </a:p>
          <a:p>
            <a:pPr algn="l">
              <a:lnSpc>
                <a:spcPts val="1964"/>
              </a:lnSpc>
            </a:pPr>
            <a:endParaRPr lang="en-US" sz="1705">
              <a:solidFill>
                <a:srgbClr val="000000"/>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87370" y="938145"/>
            <a:ext cx="1145334" cy="181109"/>
            <a:chOff x="0" y="0"/>
            <a:chExt cx="301652" cy="47700"/>
          </a:xfrm>
        </p:grpSpPr>
        <p:sp>
          <p:nvSpPr>
            <p:cNvPr id="3" name="Freeform 3"/>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FFFFFF"/>
            </a:solidFill>
          </p:spPr>
          <p:txBody>
            <a:bodyPr/>
            <a:lstStyle/>
            <a:p>
              <a:endParaRPr lang="en-US"/>
            </a:p>
          </p:txBody>
        </p:sp>
        <p:sp>
          <p:nvSpPr>
            <p:cNvPr id="4" name="TextBox 4"/>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9859225" y="-668730"/>
            <a:ext cx="8964858" cy="1739706"/>
            <a:chOff x="-141191" y="-47625"/>
            <a:chExt cx="2361115" cy="458195"/>
          </a:xfrm>
        </p:grpSpPr>
        <p:sp>
          <p:nvSpPr>
            <p:cNvPr id="6" name="Freeform 6"/>
            <p:cNvSpPr/>
            <p:nvPr/>
          </p:nvSpPr>
          <p:spPr>
            <a:xfrm>
              <a:off x="-141191" y="134327"/>
              <a:ext cx="2219924" cy="276243"/>
            </a:xfrm>
            <a:custGeom>
              <a:avLst/>
              <a:gdLst/>
              <a:ahLst/>
              <a:cxnLst/>
              <a:rect l="l" t="t" r="r" b="b"/>
              <a:pathLst>
                <a:path w="2219924" h="276243">
                  <a:moveTo>
                    <a:pt x="0" y="0"/>
                  </a:moveTo>
                  <a:lnTo>
                    <a:pt x="2219924" y="0"/>
                  </a:lnTo>
                  <a:lnTo>
                    <a:pt x="2219924" y="276243"/>
                  </a:lnTo>
                  <a:lnTo>
                    <a:pt x="0" y="276243"/>
                  </a:lnTo>
                  <a:close/>
                </a:path>
              </a:pathLst>
            </a:custGeom>
            <a:solidFill>
              <a:srgbClr val="000000"/>
            </a:solidFill>
          </p:spPr>
          <p:txBody>
            <a:bodyPr/>
            <a:lstStyle/>
            <a:p>
              <a:endParaRPr lang="en-US" dirty="0"/>
            </a:p>
          </p:txBody>
        </p:sp>
        <p:sp>
          <p:nvSpPr>
            <p:cNvPr id="7" name="TextBox 7"/>
            <p:cNvSpPr txBox="1"/>
            <p:nvPr/>
          </p:nvSpPr>
          <p:spPr>
            <a:xfrm>
              <a:off x="0" y="-47625"/>
              <a:ext cx="2219924" cy="323868"/>
            </a:xfrm>
            <a:prstGeom prst="rect">
              <a:avLst/>
            </a:prstGeom>
          </p:spPr>
          <p:txBody>
            <a:bodyPr lIns="50800" tIns="50800" rIns="50800" bIns="50800" rtlCol="0" anchor="ctr"/>
            <a:lstStyle/>
            <a:p>
              <a:pPr algn="ctr">
                <a:lnSpc>
                  <a:spcPts val="3499"/>
                </a:lnSpc>
              </a:pPr>
              <a:endParaRPr/>
            </a:p>
          </p:txBody>
        </p:sp>
      </p:grpSp>
      <p:sp>
        <p:nvSpPr>
          <p:cNvPr id="8" name="Freeform 8"/>
          <p:cNvSpPr/>
          <p:nvPr/>
        </p:nvSpPr>
        <p:spPr>
          <a:xfrm>
            <a:off x="5052855" y="2770246"/>
            <a:ext cx="12920394" cy="6863959"/>
          </a:xfrm>
          <a:custGeom>
            <a:avLst/>
            <a:gdLst/>
            <a:ahLst/>
            <a:cxnLst/>
            <a:rect l="l" t="t" r="r" b="b"/>
            <a:pathLst>
              <a:path w="12920394" h="6863959">
                <a:moveTo>
                  <a:pt x="0" y="0"/>
                </a:moveTo>
                <a:lnTo>
                  <a:pt x="12920393" y="0"/>
                </a:lnTo>
                <a:lnTo>
                  <a:pt x="12920393" y="6863959"/>
                </a:lnTo>
                <a:lnTo>
                  <a:pt x="0" y="6863959"/>
                </a:lnTo>
                <a:lnTo>
                  <a:pt x="0" y="0"/>
                </a:lnTo>
                <a:close/>
              </a:path>
            </a:pathLst>
          </a:custGeom>
          <a:blipFill>
            <a:blip r:embed="rId2"/>
            <a:stretch>
              <a:fillRect/>
            </a:stretch>
          </a:blipFill>
        </p:spPr>
        <p:txBody>
          <a:bodyPr/>
          <a:lstStyle/>
          <a:p>
            <a:endParaRPr lang="en-US"/>
          </a:p>
        </p:txBody>
      </p:sp>
      <p:sp>
        <p:nvSpPr>
          <p:cNvPr id="9" name="TextBox 9"/>
          <p:cNvSpPr txBox="1"/>
          <p:nvPr/>
        </p:nvSpPr>
        <p:spPr>
          <a:xfrm>
            <a:off x="587370" y="1333458"/>
            <a:ext cx="17700630" cy="806450"/>
          </a:xfrm>
          <a:prstGeom prst="rect">
            <a:avLst/>
          </a:prstGeom>
        </p:spPr>
        <p:txBody>
          <a:bodyPr lIns="0" tIns="0" rIns="0" bIns="0" rtlCol="0" anchor="t">
            <a:spAutoFit/>
          </a:bodyPr>
          <a:lstStyle/>
          <a:p>
            <a:pPr algn="l">
              <a:lnSpc>
                <a:spcPts val="5800"/>
              </a:lnSpc>
            </a:pPr>
            <a:r>
              <a:rPr lang="en-US" sz="5000" b="1">
                <a:solidFill>
                  <a:srgbClr val="000000"/>
                </a:solidFill>
                <a:latin typeface="Telegraf Bold"/>
                <a:ea typeface="Telegraf Bold"/>
                <a:cs typeface="Telegraf Bold"/>
                <a:sym typeface="Telegraf Bold"/>
              </a:rPr>
              <a:t>Revenue by Category</a:t>
            </a:r>
          </a:p>
        </p:txBody>
      </p:sp>
      <p:sp>
        <p:nvSpPr>
          <p:cNvPr id="10" name="TextBox 10"/>
          <p:cNvSpPr txBox="1"/>
          <p:nvPr/>
        </p:nvSpPr>
        <p:spPr>
          <a:xfrm>
            <a:off x="271657" y="2245279"/>
            <a:ext cx="4781198" cy="7913892"/>
          </a:xfrm>
          <a:prstGeom prst="rect">
            <a:avLst/>
          </a:prstGeom>
        </p:spPr>
        <p:txBody>
          <a:bodyPr lIns="0" tIns="0" rIns="0" bIns="0" rtlCol="0" anchor="t">
            <a:spAutoFit/>
          </a:bodyPr>
          <a:lstStyle/>
          <a:p>
            <a:pPr algn="l">
              <a:lnSpc>
                <a:spcPts val="2387"/>
              </a:lnSpc>
            </a:pPr>
            <a:r>
              <a:rPr lang="en-US" sz="1705" dirty="0">
                <a:solidFill>
                  <a:srgbClr val="000000"/>
                </a:solidFill>
                <a:latin typeface="DM Sans"/>
                <a:ea typeface="DM Sans"/>
                <a:cs typeface="DM Sans"/>
                <a:sym typeface="DM Sans"/>
              </a:rPr>
              <a:t>Why is the </a:t>
            </a:r>
            <a:r>
              <a:rPr lang="en-US" sz="1705" dirty="0" err="1">
                <a:solidFill>
                  <a:srgbClr val="000000"/>
                </a:solidFill>
                <a:latin typeface="DM Sans"/>
                <a:ea typeface="DM Sans"/>
                <a:cs typeface="DM Sans"/>
                <a:sym typeface="DM Sans"/>
              </a:rPr>
              <a:t>Technoly</a:t>
            </a:r>
            <a:r>
              <a:rPr lang="en-US" sz="1705" dirty="0">
                <a:solidFill>
                  <a:srgbClr val="000000"/>
                </a:solidFill>
                <a:latin typeface="DM Sans"/>
                <a:ea typeface="DM Sans"/>
                <a:cs typeface="DM Sans"/>
                <a:sym typeface="DM Sans"/>
              </a:rPr>
              <a:t> category growing the most?</a:t>
            </a:r>
          </a:p>
          <a:p>
            <a:pPr algn="l">
              <a:lnSpc>
                <a:spcPts val="2387"/>
              </a:lnSpc>
            </a:pPr>
            <a:endParaRPr lang="en-US" sz="1705" dirty="0">
              <a:solidFill>
                <a:srgbClr val="000000"/>
              </a:solidFill>
              <a:latin typeface="DM Sans"/>
              <a:ea typeface="DM Sans"/>
              <a:cs typeface="DM Sans"/>
              <a:sym typeface="DM Sans"/>
            </a:endParaRPr>
          </a:p>
          <a:p>
            <a:pPr algn="l">
              <a:lnSpc>
                <a:spcPts val="2387"/>
              </a:lnSpc>
            </a:pPr>
            <a:r>
              <a:rPr lang="en-US" sz="1705" dirty="0">
                <a:solidFill>
                  <a:srgbClr val="000000"/>
                </a:solidFill>
                <a:latin typeface="DM Sans"/>
                <a:ea typeface="DM Sans"/>
                <a:cs typeface="DM Sans"/>
                <a:sym typeface="DM Sans"/>
              </a:rPr>
              <a:t>1. The furniture category ranked second in revenue among the three categories, but grew the slowest. Perhaps customers are not too interested in Furniture.</a:t>
            </a:r>
          </a:p>
          <a:p>
            <a:pPr algn="l">
              <a:lnSpc>
                <a:spcPts val="2387"/>
              </a:lnSpc>
            </a:pPr>
            <a:endParaRPr lang="en-US" sz="1705" dirty="0">
              <a:solidFill>
                <a:srgbClr val="000000"/>
              </a:solidFill>
              <a:latin typeface="DM Sans"/>
              <a:ea typeface="DM Sans"/>
              <a:cs typeface="DM Sans"/>
              <a:sym typeface="DM Sans"/>
            </a:endParaRPr>
          </a:p>
          <a:p>
            <a:pPr algn="l">
              <a:lnSpc>
                <a:spcPts val="2387"/>
              </a:lnSpc>
            </a:pPr>
            <a:r>
              <a:rPr lang="en-US" sz="1705" dirty="0">
                <a:solidFill>
                  <a:srgbClr val="000000"/>
                </a:solidFill>
                <a:latin typeface="DM Sans"/>
                <a:ea typeface="DM Sans"/>
                <a:cs typeface="DM Sans"/>
                <a:sym typeface="DM Sans"/>
              </a:rPr>
              <a:t>2. Office Supplies in 2018 is doubling compared to 2015, perhaps because of a change in sales policy after a decline in revenue in 2016.</a:t>
            </a:r>
          </a:p>
          <a:p>
            <a:pPr algn="l">
              <a:lnSpc>
                <a:spcPts val="2387"/>
              </a:lnSpc>
            </a:pPr>
            <a:endParaRPr lang="en-US" sz="1705" dirty="0">
              <a:solidFill>
                <a:srgbClr val="000000"/>
              </a:solidFill>
              <a:latin typeface="DM Sans"/>
              <a:ea typeface="DM Sans"/>
              <a:cs typeface="DM Sans"/>
              <a:sym typeface="DM Sans"/>
            </a:endParaRPr>
          </a:p>
          <a:p>
            <a:pPr algn="l">
              <a:lnSpc>
                <a:spcPts val="2387"/>
              </a:lnSpc>
            </a:pPr>
            <a:r>
              <a:rPr lang="en-US" sz="1705" dirty="0">
                <a:solidFill>
                  <a:srgbClr val="000000"/>
                </a:solidFill>
                <a:latin typeface="DM Sans"/>
                <a:ea typeface="DM Sans"/>
                <a:cs typeface="DM Sans"/>
                <a:sym typeface="DM Sans"/>
              </a:rPr>
              <a:t>3. It can be seen that Technology is always at the top of the category, this is the year of the beginning of the 4.0 industrial revolution, so the market is showing a strong trend of developing the Technology industry, customers are willing to spend money to buy technology products to serve their work.</a:t>
            </a:r>
          </a:p>
          <a:p>
            <a:pPr algn="l">
              <a:lnSpc>
                <a:spcPts val="2387"/>
              </a:lnSpc>
            </a:pPr>
            <a:endParaRPr lang="en-US" sz="1705" dirty="0">
              <a:solidFill>
                <a:srgbClr val="000000"/>
              </a:solidFill>
              <a:latin typeface="DM Sans"/>
              <a:ea typeface="DM Sans"/>
              <a:cs typeface="DM Sans"/>
              <a:sym typeface="DM Sans"/>
            </a:endParaRPr>
          </a:p>
          <a:p>
            <a:pPr algn="l">
              <a:lnSpc>
                <a:spcPts val="2387"/>
              </a:lnSpc>
            </a:pPr>
            <a:r>
              <a:rPr lang="en-US" sz="1705" dirty="0">
                <a:solidFill>
                  <a:srgbClr val="000000"/>
                </a:solidFill>
                <a:latin typeface="DM Sans"/>
                <a:ea typeface="DM Sans"/>
                <a:cs typeface="DM Sans"/>
                <a:sym typeface="DM Sans"/>
              </a:rPr>
              <a:t>4. In addition, the development of the Technology market leads to businesses wanting to expand their company's scale, they are willing to open more offices. From there, customers will also be willing to spend on the Office Supplies category.</a:t>
            </a:r>
          </a:p>
          <a:p>
            <a:pPr algn="l">
              <a:lnSpc>
                <a:spcPts val="1964"/>
              </a:lnSpc>
            </a:pPr>
            <a:endParaRPr lang="en-US" sz="1705" dirty="0">
              <a:solidFill>
                <a:srgbClr val="000000"/>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87370" y="938145"/>
            <a:ext cx="1145334" cy="181109"/>
            <a:chOff x="0" y="0"/>
            <a:chExt cx="301652" cy="47700"/>
          </a:xfrm>
        </p:grpSpPr>
        <p:sp>
          <p:nvSpPr>
            <p:cNvPr id="3" name="Freeform 3"/>
            <p:cNvSpPr/>
            <p:nvPr/>
          </p:nvSpPr>
          <p:spPr>
            <a:xfrm>
              <a:off x="0" y="0"/>
              <a:ext cx="301652" cy="47700"/>
            </a:xfrm>
            <a:custGeom>
              <a:avLst/>
              <a:gdLst/>
              <a:ahLst/>
              <a:cxnLst/>
              <a:rect l="l" t="t" r="r" b="b"/>
              <a:pathLst>
                <a:path w="301652" h="47700">
                  <a:moveTo>
                    <a:pt x="0" y="0"/>
                  </a:moveTo>
                  <a:lnTo>
                    <a:pt x="301652" y="0"/>
                  </a:lnTo>
                  <a:lnTo>
                    <a:pt x="301652" y="47700"/>
                  </a:lnTo>
                  <a:lnTo>
                    <a:pt x="0" y="47700"/>
                  </a:lnTo>
                  <a:close/>
                </a:path>
              </a:pathLst>
            </a:custGeom>
            <a:solidFill>
              <a:srgbClr val="FFFFFF"/>
            </a:solidFill>
          </p:spPr>
          <p:txBody>
            <a:bodyPr/>
            <a:lstStyle/>
            <a:p>
              <a:endParaRPr lang="en-US"/>
            </a:p>
          </p:txBody>
        </p:sp>
        <p:sp>
          <p:nvSpPr>
            <p:cNvPr id="4" name="TextBox 4"/>
            <p:cNvSpPr txBox="1"/>
            <p:nvPr/>
          </p:nvSpPr>
          <p:spPr>
            <a:xfrm>
              <a:off x="0" y="-47625"/>
              <a:ext cx="301652" cy="95325"/>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9859227" y="0"/>
            <a:ext cx="8428773" cy="1048858"/>
            <a:chOff x="0" y="0"/>
            <a:chExt cx="2219924" cy="276243"/>
          </a:xfrm>
        </p:grpSpPr>
        <p:sp>
          <p:nvSpPr>
            <p:cNvPr id="6" name="Freeform 6"/>
            <p:cNvSpPr/>
            <p:nvPr/>
          </p:nvSpPr>
          <p:spPr>
            <a:xfrm>
              <a:off x="0" y="0"/>
              <a:ext cx="2219924" cy="276243"/>
            </a:xfrm>
            <a:custGeom>
              <a:avLst/>
              <a:gdLst/>
              <a:ahLst/>
              <a:cxnLst/>
              <a:rect l="l" t="t" r="r" b="b"/>
              <a:pathLst>
                <a:path w="2219924" h="276243">
                  <a:moveTo>
                    <a:pt x="0" y="0"/>
                  </a:moveTo>
                  <a:lnTo>
                    <a:pt x="2219924" y="0"/>
                  </a:lnTo>
                  <a:lnTo>
                    <a:pt x="2219924" y="276243"/>
                  </a:lnTo>
                  <a:lnTo>
                    <a:pt x="0" y="276243"/>
                  </a:lnTo>
                  <a:close/>
                </a:path>
              </a:pathLst>
            </a:custGeom>
            <a:solidFill>
              <a:srgbClr val="000000"/>
            </a:solidFill>
          </p:spPr>
          <p:txBody>
            <a:bodyPr/>
            <a:lstStyle/>
            <a:p>
              <a:endParaRPr lang="en-US"/>
            </a:p>
          </p:txBody>
        </p:sp>
        <p:sp>
          <p:nvSpPr>
            <p:cNvPr id="7" name="TextBox 7"/>
            <p:cNvSpPr txBox="1"/>
            <p:nvPr/>
          </p:nvSpPr>
          <p:spPr>
            <a:xfrm>
              <a:off x="0" y="-47625"/>
              <a:ext cx="2219924" cy="323868"/>
            </a:xfrm>
            <a:prstGeom prst="rect">
              <a:avLst/>
            </a:prstGeom>
          </p:spPr>
          <p:txBody>
            <a:bodyPr lIns="50800" tIns="50800" rIns="50800" bIns="50800" rtlCol="0" anchor="ctr"/>
            <a:lstStyle/>
            <a:p>
              <a:pPr algn="ctr">
                <a:lnSpc>
                  <a:spcPts val="3499"/>
                </a:lnSpc>
              </a:pPr>
              <a:endParaRPr/>
            </a:p>
          </p:txBody>
        </p:sp>
      </p:grpSp>
      <p:sp>
        <p:nvSpPr>
          <p:cNvPr id="8" name="Freeform 8"/>
          <p:cNvSpPr/>
          <p:nvPr/>
        </p:nvSpPr>
        <p:spPr>
          <a:xfrm>
            <a:off x="5393294" y="2959058"/>
            <a:ext cx="12894706" cy="6128662"/>
          </a:xfrm>
          <a:custGeom>
            <a:avLst/>
            <a:gdLst/>
            <a:ahLst/>
            <a:cxnLst/>
            <a:rect l="l" t="t" r="r" b="b"/>
            <a:pathLst>
              <a:path w="12894706" h="6128662">
                <a:moveTo>
                  <a:pt x="0" y="0"/>
                </a:moveTo>
                <a:lnTo>
                  <a:pt x="12894706" y="0"/>
                </a:lnTo>
                <a:lnTo>
                  <a:pt x="12894706" y="6128662"/>
                </a:lnTo>
                <a:lnTo>
                  <a:pt x="0" y="6128662"/>
                </a:lnTo>
                <a:lnTo>
                  <a:pt x="0" y="0"/>
                </a:lnTo>
                <a:close/>
              </a:path>
            </a:pathLst>
          </a:custGeom>
          <a:blipFill>
            <a:blip r:embed="rId2"/>
            <a:stretch>
              <a:fillRect b="-837"/>
            </a:stretch>
          </a:blipFill>
        </p:spPr>
        <p:txBody>
          <a:bodyPr/>
          <a:lstStyle/>
          <a:p>
            <a:endParaRPr lang="en-US"/>
          </a:p>
        </p:txBody>
      </p:sp>
      <p:sp>
        <p:nvSpPr>
          <p:cNvPr id="9" name="TextBox 9"/>
          <p:cNvSpPr txBox="1"/>
          <p:nvPr/>
        </p:nvSpPr>
        <p:spPr>
          <a:xfrm>
            <a:off x="587370" y="1333458"/>
            <a:ext cx="17700630" cy="806450"/>
          </a:xfrm>
          <a:prstGeom prst="rect">
            <a:avLst/>
          </a:prstGeom>
        </p:spPr>
        <p:txBody>
          <a:bodyPr lIns="0" tIns="0" rIns="0" bIns="0" rtlCol="0" anchor="t">
            <a:spAutoFit/>
          </a:bodyPr>
          <a:lstStyle/>
          <a:p>
            <a:pPr algn="l">
              <a:lnSpc>
                <a:spcPts val="5800"/>
              </a:lnSpc>
            </a:pPr>
            <a:r>
              <a:rPr lang="en-US" sz="5000" b="1">
                <a:solidFill>
                  <a:srgbClr val="000000"/>
                </a:solidFill>
                <a:latin typeface="Telegraf Bold"/>
                <a:ea typeface="Telegraf Bold"/>
                <a:cs typeface="Telegraf Bold"/>
                <a:sym typeface="Telegraf Bold"/>
              </a:rPr>
              <a:t>Revenue by customer class</a:t>
            </a:r>
          </a:p>
        </p:txBody>
      </p:sp>
      <p:sp>
        <p:nvSpPr>
          <p:cNvPr id="10" name="TextBox 10"/>
          <p:cNvSpPr txBox="1"/>
          <p:nvPr/>
        </p:nvSpPr>
        <p:spPr>
          <a:xfrm>
            <a:off x="271657" y="2495068"/>
            <a:ext cx="4781198" cy="7028067"/>
          </a:xfrm>
          <a:prstGeom prst="rect">
            <a:avLst/>
          </a:prstGeom>
        </p:spPr>
        <p:txBody>
          <a:bodyPr lIns="0" tIns="0" rIns="0" bIns="0" rtlCol="0" anchor="t">
            <a:spAutoFit/>
          </a:bodyPr>
          <a:lstStyle/>
          <a:p>
            <a:pPr algn="l">
              <a:lnSpc>
                <a:spcPts val="2387"/>
              </a:lnSpc>
            </a:pPr>
            <a:r>
              <a:rPr lang="en-US" sz="1705">
                <a:solidFill>
                  <a:srgbClr val="000000"/>
                </a:solidFill>
                <a:latin typeface="DM Sans"/>
                <a:ea typeface="DM Sans"/>
                <a:cs typeface="DM Sans"/>
                <a:sym typeface="DM Sans"/>
              </a:rPr>
              <a:t>Who is your customer class market?</a:t>
            </a:r>
          </a:p>
          <a:p>
            <a:pPr algn="l">
              <a:lnSpc>
                <a:spcPts val="2387"/>
              </a:lnSpc>
            </a:pPr>
            <a:endParaRPr lang="en-US" sz="1705">
              <a:solidFill>
                <a:srgbClr val="000000"/>
              </a:solidFill>
              <a:latin typeface="DM Sans"/>
              <a:ea typeface="DM Sans"/>
              <a:cs typeface="DM Sans"/>
              <a:sym typeface="DM Sans"/>
            </a:endParaRPr>
          </a:p>
          <a:p>
            <a:pPr algn="l">
              <a:lnSpc>
                <a:spcPts val="2387"/>
              </a:lnSpc>
            </a:pPr>
            <a:r>
              <a:rPr lang="en-US" sz="1705">
                <a:solidFill>
                  <a:srgbClr val="000000"/>
                </a:solidFill>
                <a:latin typeface="DM Sans"/>
                <a:ea typeface="DM Sans"/>
                <a:cs typeface="DM Sans"/>
                <a:sym typeface="DM Sans"/>
              </a:rPr>
              <a:t>1. Standard class has the highest revenue and is superior to the remaining customer classes. This is our main customer, so we should maintain this loyal customer base and offer many incentive programs to thank them.</a:t>
            </a:r>
          </a:p>
          <a:p>
            <a:pPr algn="l">
              <a:lnSpc>
                <a:spcPts val="2387"/>
              </a:lnSpc>
            </a:pPr>
            <a:endParaRPr lang="en-US" sz="1705">
              <a:solidFill>
                <a:srgbClr val="000000"/>
              </a:solidFill>
              <a:latin typeface="DM Sans"/>
              <a:ea typeface="DM Sans"/>
              <a:cs typeface="DM Sans"/>
              <a:sym typeface="DM Sans"/>
            </a:endParaRPr>
          </a:p>
          <a:p>
            <a:pPr algn="l">
              <a:lnSpc>
                <a:spcPts val="2387"/>
              </a:lnSpc>
            </a:pPr>
            <a:r>
              <a:rPr lang="en-US" sz="1705">
                <a:solidFill>
                  <a:srgbClr val="000000"/>
                </a:solidFill>
                <a:latin typeface="DM Sans"/>
                <a:ea typeface="DM Sans"/>
                <a:cs typeface="DM Sans"/>
                <a:sym typeface="DM Sans"/>
              </a:rPr>
              <a:t>2. Second class has shown signs of increasing over the years and has the potential to become loyal customers. Create discount or combo programs to attract customers, but still ensure quality to turn them into loyal customers.</a:t>
            </a:r>
          </a:p>
          <a:p>
            <a:pPr algn="l">
              <a:lnSpc>
                <a:spcPts val="2387"/>
              </a:lnSpc>
            </a:pPr>
            <a:endParaRPr lang="en-US" sz="1705">
              <a:solidFill>
                <a:srgbClr val="000000"/>
              </a:solidFill>
              <a:latin typeface="DM Sans"/>
              <a:ea typeface="DM Sans"/>
              <a:cs typeface="DM Sans"/>
              <a:sym typeface="DM Sans"/>
            </a:endParaRPr>
          </a:p>
          <a:p>
            <a:pPr algn="l">
              <a:lnSpc>
                <a:spcPts val="2387"/>
              </a:lnSpc>
            </a:pPr>
            <a:r>
              <a:rPr lang="en-US" sz="1705">
                <a:solidFill>
                  <a:srgbClr val="000000"/>
                </a:solidFill>
                <a:latin typeface="DM Sans"/>
                <a:ea typeface="DM Sans"/>
                <a:cs typeface="DM Sans"/>
                <a:sym typeface="DM Sans"/>
              </a:rPr>
              <a:t>3. First class grew strongly in 2018 and their revenue is equal to second class. Maybe First class customers are starting to care about Technology or about price.</a:t>
            </a:r>
          </a:p>
          <a:p>
            <a:pPr algn="l">
              <a:lnSpc>
                <a:spcPts val="2387"/>
              </a:lnSpc>
            </a:pPr>
            <a:endParaRPr lang="en-US" sz="1705">
              <a:solidFill>
                <a:srgbClr val="000000"/>
              </a:solidFill>
              <a:latin typeface="DM Sans"/>
              <a:ea typeface="DM Sans"/>
              <a:cs typeface="DM Sans"/>
              <a:sym typeface="DM Sans"/>
            </a:endParaRPr>
          </a:p>
          <a:p>
            <a:pPr algn="l">
              <a:lnSpc>
                <a:spcPts val="2387"/>
              </a:lnSpc>
            </a:pPr>
            <a:r>
              <a:rPr lang="en-US" sz="1705">
                <a:solidFill>
                  <a:srgbClr val="000000"/>
                </a:solidFill>
                <a:latin typeface="DM Sans"/>
                <a:ea typeface="DM Sans"/>
                <a:cs typeface="DM Sans"/>
                <a:sym typeface="DM Sans"/>
              </a:rPr>
              <a:t>4. For Same day customers, this may not be our target customer group, so the revenue is the lowest compared to the remaining customer classes</a:t>
            </a:r>
          </a:p>
          <a:p>
            <a:pPr algn="l">
              <a:lnSpc>
                <a:spcPts val="1964"/>
              </a:lnSpc>
            </a:pPr>
            <a:endParaRPr lang="en-US" sz="1705">
              <a:solidFill>
                <a:srgbClr val="000000"/>
              </a:solidFill>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914</Words>
  <Application>Microsoft Office PowerPoint</Application>
  <PresentationFormat>Custom</PresentationFormat>
  <Paragraphs>76</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Inter</vt:lpstr>
      <vt:lpstr>Calibri</vt:lpstr>
      <vt:lpstr>DM Sans Bold</vt:lpstr>
      <vt:lpstr>Telegraf Bold</vt:lpstr>
      <vt:lpstr>Arial</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Yellow Minimalist Modern Data Analysis Presentation</dc:title>
  <dc:creator>ADMIN</dc:creator>
  <cp:lastModifiedBy>Vân Hồ</cp:lastModifiedBy>
  <cp:revision>2</cp:revision>
  <dcterms:created xsi:type="dcterms:W3CDTF">2006-08-16T00:00:00Z</dcterms:created>
  <dcterms:modified xsi:type="dcterms:W3CDTF">2025-05-27T10:48:21Z</dcterms:modified>
  <dc:identifier>DAGook62RF8</dc:identifier>
</cp:coreProperties>
</file>

<file path=docProps/thumbnail.jpeg>
</file>